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52" r:id="rId1"/>
    <p:sldMasterId id="2147483698" r:id="rId2"/>
    <p:sldMasterId id="2147483710" r:id="rId3"/>
  </p:sldMasterIdLst>
  <p:notesMasterIdLst>
    <p:notesMasterId r:id="rId85"/>
  </p:notesMasterIdLst>
  <p:handoutMasterIdLst>
    <p:handoutMasterId r:id="rId86"/>
  </p:handoutMasterIdLst>
  <p:sldIdLst>
    <p:sldId id="259" r:id="rId4"/>
    <p:sldId id="412" r:id="rId5"/>
    <p:sldId id="413" r:id="rId6"/>
    <p:sldId id="422" r:id="rId7"/>
    <p:sldId id="421" r:id="rId8"/>
    <p:sldId id="400" r:id="rId9"/>
    <p:sldId id="426" r:id="rId10"/>
    <p:sldId id="409" r:id="rId11"/>
    <p:sldId id="415" r:id="rId12"/>
    <p:sldId id="401" r:id="rId13"/>
    <p:sldId id="397" r:id="rId14"/>
    <p:sldId id="410" r:id="rId15"/>
    <p:sldId id="398" r:id="rId16"/>
    <p:sldId id="423" r:id="rId17"/>
    <p:sldId id="416" r:id="rId18"/>
    <p:sldId id="419" r:id="rId19"/>
    <p:sldId id="424" r:id="rId20"/>
    <p:sldId id="417" r:id="rId21"/>
    <p:sldId id="418" r:id="rId22"/>
    <p:sldId id="427" r:id="rId23"/>
    <p:sldId id="428" r:id="rId24"/>
    <p:sldId id="429" r:id="rId25"/>
    <p:sldId id="430" r:id="rId26"/>
    <p:sldId id="431" r:id="rId27"/>
    <p:sldId id="432" r:id="rId28"/>
    <p:sldId id="433" r:id="rId29"/>
    <p:sldId id="434" r:id="rId30"/>
    <p:sldId id="435" r:id="rId31"/>
    <p:sldId id="436" r:id="rId32"/>
    <p:sldId id="437" r:id="rId33"/>
    <p:sldId id="438" r:id="rId34"/>
    <p:sldId id="439" r:id="rId35"/>
    <p:sldId id="440" r:id="rId36"/>
    <p:sldId id="441" r:id="rId37"/>
    <p:sldId id="442" r:id="rId38"/>
    <p:sldId id="443" r:id="rId39"/>
    <p:sldId id="444" r:id="rId40"/>
    <p:sldId id="445" r:id="rId41"/>
    <p:sldId id="446" r:id="rId42"/>
    <p:sldId id="447" r:id="rId43"/>
    <p:sldId id="448" r:id="rId44"/>
    <p:sldId id="449" r:id="rId45"/>
    <p:sldId id="450" r:id="rId46"/>
    <p:sldId id="451" r:id="rId47"/>
    <p:sldId id="452" r:id="rId48"/>
    <p:sldId id="453" r:id="rId49"/>
    <p:sldId id="454" r:id="rId50"/>
    <p:sldId id="455" r:id="rId51"/>
    <p:sldId id="456" r:id="rId52"/>
    <p:sldId id="457" r:id="rId53"/>
    <p:sldId id="458" r:id="rId54"/>
    <p:sldId id="459" r:id="rId55"/>
    <p:sldId id="460" r:id="rId56"/>
    <p:sldId id="461" r:id="rId57"/>
    <p:sldId id="462" r:id="rId58"/>
    <p:sldId id="463" r:id="rId59"/>
    <p:sldId id="464" r:id="rId60"/>
    <p:sldId id="465" r:id="rId61"/>
    <p:sldId id="466" r:id="rId62"/>
    <p:sldId id="467" r:id="rId63"/>
    <p:sldId id="468" r:id="rId64"/>
    <p:sldId id="469" r:id="rId65"/>
    <p:sldId id="470" r:id="rId66"/>
    <p:sldId id="471" r:id="rId67"/>
    <p:sldId id="472" r:id="rId68"/>
    <p:sldId id="473" r:id="rId69"/>
    <p:sldId id="474" r:id="rId70"/>
    <p:sldId id="475" r:id="rId71"/>
    <p:sldId id="476" r:id="rId72"/>
    <p:sldId id="477" r:id="rId73"/>
    <p:sldId id="478" r:id="rId74"/>
    <p:sldId id="479" r:id="rId75"/>
    <p:sldId id="480" r:id="rId76"/>
    <p:sldId id="481" r:id="rId77"/>
    <p:sldId id="482" r:id="rId78"/>
    <p:sldId id="483" r:id="rId79"/>
    <p:sldId id="484" r:id="rId80"/>
    <p:sldId id="485" r:id="rId81"/>
    <p:sldId id="486" r:id="rId82"/>
    <p:sldId id="487" r:id="rId83"/>
    <p:sldId id="488" r:id="rId84"/>
  </p:sldIdLst>
  <p:sldSz cx="9144000" cy="6858000" type="screen4x3"/>
  <p:notesSz cx="6951663" cy="10013950"/>
  <p:embeddedFontLst>
    <p:embeddedFont>
      <p:font typeface="News Gothic" pitchFamily="34" charset="0"/>
      <p:regular r:id="rId87"/>
      <p:bold r:id="rId88"/>
    </p:embeddedFont>
    <p:embeddedFont>
      <p:font typeface="Times" pitchFamily="18" charset="0"/>
      <p:regular r:id="rId89"/>
      <p:bold r:id="rId90"/>
      <p:italic r:id="rId91"/>
      <p:boldItalic r:id="rId92"/>
    </p:embeddedFont>
    <p:embeddedFont>
      <p:font typeface="ＭＳ Ｐゴシック" pitchFamily="34" charset="-128"/>
      <p:regular r:id="rId93"/>
    </p:embeddedFont>
  </p:embeddedFontLst>
  <p:defaultTextStyle>
    <a:defPPr>
      <a:defRPr lang="en-US"/>
    </a:defPPr>
    <a:lvl1pPr algn="l" rtl="0" eaLnBrk="0" fontAlgn="base" hangingPunct="0">
      <a:spcBef>
        <a:spcPct val="50000"/>
      </a:spcBef>
      <a:spcAft>
        <a:spcPct val="0"/>
      </a:spcAft>
      <a:defRPr sz="2400" kern="1200">
        <a:solidFill>
          <a:schemeClr val="tx1"/>
        </a:solidFill>
        <a:latin typeface="News Gothic" pitchFamily="34" charset="0"/>
        <a:ea typeface="+mn-ea"/>
        <a:cs typeface="+mn-cs"/>
      </a:defRPr>
    </a:lvl1pPr>
    <a:lvl2pPr marL="457200" algn="l" rtl="0" eaLnBrk="0" fontAlgn="base" hangingPunct="0">
      <a:spcBef>
        <a:spcPct val="50000"/>
      </a:spcBef>
      <a:spcAft>
        <a:spcPct val="0"/>
      </a:spcAft>
      <a:defRPr sz="2400" kern="1200">
        <a:solidFill>
          <a:schemeClr val="tx1"/>
        </a:solidFill>
        <a:latin typeface="News Gothic" pitchFamily="34" charset="0"/>
        <a:ea typeface="+mn-ea"/>
        <a:cs typeface="+mn-cs"/>
      </a:defRPr>
    </a:lvl2pPr>
    <a:lvl3pPr marL="914400" algn="l" rtl="0" eaLnBrk="0" fontAlgn="base" hangingPunct="0">
      <a:spcBef>
        <a:spcPct val="50000"/>
      </a:spcBef>
      <a:spcAft>
        <a:spcPct val="0"/>
      </a:spcAft>
      <a:defRPr sz="2400" kern="1200">
        <a:solidFill>
          <a:schemeClr val="tx1"/>
        </a:solidFill>
        <a:latin typeface="News Gothic" pitchFamily="34" charset="0"/>
        <a:ea typeface="+mn-ea"/>
        <a:cs typeface="+mn-cs"/>
      </a:defRPr>
    </a:lvl3pPr>
    <a:lvl4pPr marL="1371600" algn="l" rtl="0" eaLnBrk="0" fontAlgn="base" hangingPunct="0">
      <a:spcBef>
        <a:spcPct val="50000"/>
      </a:spcBef>
      <a:spcAft>
        <a:spcPct val="0"/>
      </a:spcAft>
      <a:defRPr sz="2400" kern="1200">
        <a:solidFill>
          <a:schemeClr val="tx1"/>
        </a:solidFill>
        <a:latin typeface="News Gothic" pitchFamily="34" charset="0"/>
        <a:ea typeface="+mn-ea"/>
        <a:cs typeface="+mn-cs"/>
      </a:defRPr>
    </a:lvl4pPr>
    <a:lvl5pPr marL="1828800" algn="l" rtl="0" eaLnBrk="0" fontAlgn="base" hangingPunct="0">
      <a:spcBef>
        <a:spcPct val="50000"/>
      </a:spcBef>
      <a:spcAft>
        <a:spcPct val="0"/>
      </a:spcAft>
      <a:defRPr sz="2400" kern="1200">
        <a:solidFill>
          <a:schemeClr val="tx1"/>
        </a:solidFill>
        <a:latin typeface="News Gothic" pitchFamily="34" charset="0"/>
        <a:ea typeface="+mn-ea"/>
        <a:cs typeface="+mn-cs"/>
      </a:defRPr>
    </a:lvl5pPr>
    <a:lvl6pPr marL="2286000" algn="l" defTabSz="914400" rtl="0" eaLnBrk="1" latinLnBrk="0" hangingPunct="1">
      <a:defRPr sz="2400" kern="1200">
        <a:solidFill>
          <a:schemeClr val="tx1"/>
        </a:solidFill>
        <a:latin typeface="News Gothic" pitchFamily="34" charset="0"/>
        <a:ea typeface="+mn-ea"/>
        <a:cs typeface="+mn-cs"/>
      </a:defRPr>
    </a:lvl6pPr>
    <a:lvl7pPr marL="2743200" algn="l" defTabSz="914400" rtl="0" eaLnBrk="1" latinLnBrk="0" hangingPunct="1">
      <a:defRPr sz="2400" kern="1200">
        <a:solidFill>
          <a:schemeClr val="tx1"/>
        </a:solidFill>
        <a:latin typeface="News Gothic" pitchFamily="34" charset="0"/>
        <a:ea typeface="+mn-ea"/>
        <a:cs typeface="+mn-cs"/>
      </a:defRPr>
    </a:lvl7pPr>
    <a:lvl8pPr marL="3200400" algn="l" defTabSz="914400" rtl="0" eaLnBrk="1" latinLnBrk="0" hangingPunct="1">
      <a:defRPr sz="2400" kern="1200">
        <a:solidFill>
          <a:schemeClr val="tx1"/>
        </a:solidFill>
        <a:latin typeface="News Gothic" pitchFamily="34" charset="0"/>
        <a:ea typeface="+mn-ea"/>
        <a:cs typeface="+mn-cs"/>
      </a:defRPr>
    </a:lvl8pPr>
    <a:lvl9pPr marL="3657600" algn="l" defTabSz="914400" rtl="0" eaLnBrk="1" latinLnBrk="0" hangingPunct="1">
      <a:defRPr sz="2400" kern="1200">
        <a:solidFill>
          <a:schemeClr val="tx1"/>
        </a:solidFill>
        <a:latin typeface="News Gothic"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4C78"/>
    <a:srgbClr val="81BA64"/>
    <a:srgbClr val="FFCC99"/>
    <a:srgbClr val="FFCC66"/>
    <a:srgbClr val="FFFF99"/>
    <a:srgbClr val="94FF40"/>
    <a:srgbClr val="23FB56"/>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9" autoAdjust="0"/>
    <p:restoredTop sz="94627" autoAdjust="0"/>
  </p:normalViewPr>
  <p:slideViewPr>
    <p:cSldViewPr>
      <p:cViewPr>
        <p:scale>
          <a:sx n="75" d="100"/>
          <a:sy n="75" d="100"/>
        </p:scale>
        <p:origin x="-72" y="-72"/>
      </p:cViewPr>
      <p:guideLst>
        <p:guide orient="horz" pos="2160"/>
        <p:guide pos="2880"/>
        <p:guide pos="336"/>
        <p:guide pos="5424"/>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font" Target="fonts/font3.fntdata"/><Relationship Id="rId97"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font" Target="fonts/font1.fntdata"/><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font" Target="fonts/font4.fntdata"/><Relationship Id="rId95"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notesMaster" Target="notesMasters/notesMaster1.xml"/><Relationship Id="rId93" Type="http://schemas.openxmlformats.org/officeDocument/2006/relationships/font" Target="fonts/font7.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font" Target="fonts/font2.fntdata"/><Relationship Id="rId91" Type="http://schemas.openxmlformats.org/officeDocument/2006/relationships/font" Target="fonts/font5.fntdata"/><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handoutMaster" Target="handoutMasters/handoutMaster1.xml"/><Relationship Id="rId9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3011488" cy="468313"/>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square" lIns="92912" tIns="46457" rIns="92912" bIns="46457" numCol="1" anchor="t" anchorCtr="0" compatLnSpc="1">
            <a:prstTxWarp prst="textNoShape">
              <a:avLst/>
            </a:prstTxWarp>
          </a:bodyPr>
          <a:lstStyle>
            <a:lvl1pPr defTabSz="928688">
              <a:spcBef>
                <a:spcPct val="0"/>
              </a:spcBef>
              <a:defRPr sz="1200">
                <a:latin typeface="Times New Roman" pitchFamily="18" charset="0"/>
              </a:defRPr>
            </a:lvl1pPr>
          </a:lstStyle>
          <a:p>
            <a:pPr>
              <a:defRPr/>
            </a:pPr>
            <a:endParaRPr lang="en-US"/>
          </a:p>
        </p:txBody>
      </p:sp>
      <p:sp>
        <p:nvSpPr>
          <p:cNvPr id="35843" name="Rectangle 3"/>
          <p:cNvSpPr>
            <a:spLocks noGrp="1" noChangeArrowheads="1"/>
          </p:cNvSpPr>
          <p:nvPr>
            <p:ph type="dt" sz="quarter" idx="1"/>
          </p:nvPr>
        </p:nvSpPr>
        <p:spPr bwMode="auto">
          <a:xfrm>
            <a:off x="3940175" y="0"/>
            <a:ext cx="3011488" cy="468313"/>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square" lIns="92912" tIns="46457" rIns="92912" bIns="46457" numCol="1" anchor="t" anchorCtr="0" compatLnSpc="1">
            <a:prstTxWarp prst="textNoShape">
              <a:avLst/>
            </a:prstTxWarp>
          </a:bodyPr>
          <a:lstStyle>
            <a:lvl1pPr algn="r" defTabSz="928688">
              <a:spcBef>
                <a:spcPct val="0"/>
              </a:spcBef>
              <a:defRPr sz="1200">
                <a:latin typeface="Times New Roman" pitchFamily="18" charset="0"/>
              </a:defRPr>
            </a:lvl1pPr>
          </a:lstStyle>
          <a:p>
            <a:pPr>
              <a:defRPr/>
            </a:pPr>
            <a:endParaRPr lang="en-US"/>
          </a:p>
        </p:txBody>
      </p:sp>
      <p:sp>
        <p:nvSpPr>
          <p:cNvPr id="35844" name="Rectangle 4"/>
          <p:cNvSpPr>
            <a:spLocks noGrp="1" noChangeArrowheads="1"/>
          </p:cNvSpPr>
          <p:nvPr>
            <p:ph type="ftr" sz="quarter" idx="2"/>
          </p:nvPr>
        </p:nvSpPr>
        <p:spPr bwMode="auto">
          <a:xfrm>
            <a:off x="0" y="9525000"/>
            <a:ext cx="3011488" cy="468313"/>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square" lIns="92912" tIns="46457" rIns="92912" bIns="46457" numCol="1" anchor="b" anchorCtr="0" compatLnSpc="1">
            <a:prstTxWarp prst="textNoShape">
              <a:avLst/>
            </a:prstTxWarp>
          </a:bodyPr>
          <a:lstStyle>
            <a:lvl1pPr defTabSz="928688">
              <a:spcBef>
                <a:spcPct val="0"/>
              </a:spcBef>
              <a:defRPr sz="1200">
                <a:latin typeface="Times New Roman" pitchFamily="18" charset="0"/>
              </a:defRPr>
            </a:lvl1pPr>
          </a:lstStyle>
          <a:p>
            <a:pPr>
              <a:defRPr/>
            </a:pPr>
            <a:endParaRPr lang="en-US"/>
          </a:p>
        </p:txBody>
      </p:sp>
      <p:sp>
        <p:nvSpPr>
          <p:cNvPr id="35845" name="Rectangle 5"/>
          <p:cNvSpPr>
            <a:spLocks noGrp="1" noChangeArrowheads="1"/>
          </p:cNvSpPr>
          <p:nvPr>
            <p:ph type="sldNum" sz="quarter" idx="3"/>
          </p:nvPr>
        </p:nvSpPr>
        <p:spPr bwMode="auto">
          <a:xfrm>
            <a:off x="3940175" y="9525000"/>
            <a:ext cx="3011488" cy="468313"/>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square" lIns="92912" tIns="46457" rIns="92912" bIns="46457" numCol="1" anchor="b" anchorCtr="0" compatLnSpc="1">
            <a:prstTxWarp prst="textNoShape">
              <a:avLst/>
            </a:prstTxWarp>
          </a:bodyPr>
          <a:lstStyle>
            <a:lvl1pPr algn="r" defTabSz="928688">
              <a:spcBef>
                <a:spcPct val="0"/>
              </a:spcBef>
              <a:defRPr sz="1200">
                <a:latin typeface="Times New Roman" pitchFamily="18" charset="0"/>
              </a:defRPr>
            </a:lvl1pPr>
          </a:lstStyle>
          <a:p>
            <a:pPr>
              <a:defRPr/>
            </a:pPr>
            <a:fld id="{1AF0251E-D7CD-4A23-AA47-EA7110E36DF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3046413" cy="274638"/>
          </a:xfrm>
          <a:prstGeom prst="rect">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107763" dir="2700000" algn="ctr" rotWithShape="0">
                    <a:schemeClr val="bg2"/>
                  </a:outerShdw>
                </a:effectLst>
              </a14:hiddenEffects>
            </a:ext>
          </a:extLst>
        </p:spPr>
        <p:txBody>
          <a:bodyPr vert="horz" wrap="square" lIns="92912" tIns="46457" rIns="92912" bIns="46457" numCol="1" anchor="t" anchorCtr="0" compatLnSpc="1">
            <a:prstTxWarp prst="textNoShape">
              <a:avLst/>
            </a:prstTxWarp>
            <a:spAutoFit/>
          </a:bodyPr>
          <a:lstStyle>
            <a:lvl1pPr defTabSz="928688">
              <a:defRPr sz="1200"/>
            </a:lvl1pPr>
          </a:lstStyle>
          <a:p>
            <a:pPr>
              <a:defRPr/>
            </a:pPr>
            <a:endParaRPr lang="en-GB"/>
          </a:p>
        </p:txBody>
      </p:sp>
      <p:sp>
        <p:nvSpPr>
          <p:cNvPr id="94211" name="Rectangle 3"/>
          <p:cNvSpPr>
            <a:spLocks noGrp="1" noChangeArrowheads="1"/>
          </p:cNvSpPr>
          <p:nvPr>
            <p:ph type="dt" idx="1"/>
          </p:nvPr>
        </p:nvSpPr>
        <p:spPr bwMode="auto">
          <a:xfrm>
            <a:off x="3905250" y="0"/>
            <a:ext cx="3046413" cy="274638"/>
          </a:xfrm>
          <a:prstGeom prst="rect">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107763" dir="2700000" algn="ctr" rotWithShape="0">
                    <a:schemeClr val="bg2"/>
                  </a:outerShdw>
                </a:effectLst>
              </a14:hiddenEffects>
            </a:ext>
          </a:extLst>
        </p:spPr>
        <p:txBody>
          <a:bodyPr vert="horz" wrap="square" lIns="92912" tIns="46457" rIns="92912" bIns="46457" numCol="1" anchor="t" anchorCtr="0" compatLnSpc="1">
            <a:prstTxWarp prst="textNoShape">
              <a:avLst/>
            </a:prstTxWarp>
            <a:spAutoFit/>
          </a:bodyPr>
          <a:lstStyle>
            <a:lvl1pPr algn="r" defTabSz="928688">
              <a:defRPr sz="1200"/>
            </a:lvl1pPr>
          </a:lstStyle>
          <a:p>
            <a:pPr>
              <a:defRPr/>
            </a:pPr>
            <a:endParaRPr lang="en-GB"/>
          </a:p>
        </p:txBody>
      </p:sp>
      <p:sp>
        <p:nvSpPr>
          <p:cNvPr id="121860" name="Rectangle 4"/>
          <p:cNvSpPr>
            <a:spLocks noChangeArrowheads="1" noTextEdit="1"/>
          </p:cNvSpPr>
          <p:nvPr>
            <p:ph type="sldImg" idx="2"/>
          </p:nvPr>
        </p:nvSpPr>
        <p:spPr bwMode="auto">
          <a:xfrm>
            <a:off x="960438" y="769938"/>
            <a:ext cx="5029200" cy="3771900"/>
          </a:xfrm>
          <a:prstGeom prst="rect">
            <a:avLst/>
          </a:prstGeom>
          <a:noFill/>
          <a:ln w="9525">
            <a:solidFill>
              <a:srgbClr val="000000"/>
            </a:solidFill>
            <a:miter lim="800000"/>
            <a:headEnd/>
            <a:tailEnd/>
          </a:ln>
          <a:effectLst/>
        </p:spPr>
      </p:sp>
      <p:sp>
        <p:nvSpPr>
          <p:cNvPr id="94213" name="Rectangle 5"/>
          <p:cNvSpPr>
            <a:spLocks noGrp="1" noChangeArrowheads="1"/>
          </p:cNvSpPr>
          <p:nvPr>
            <p:ph type="body" sz="quarter" idx="3"/>
          </p:nvPr>
        </p:nvSpPr>
        <p:spPr bwMode="auto">
          <a:xfrm>
            <a:off x="938213" y="4773613"/>
            <a:ext cx="5075237" cy="1227137"/>
          </a:xfrm>
          <a:prstGeom prst="rect">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107763" dir="2700000" algn="ctr" rotWithShape="0">
                    <a:schemeClr val="bg2"/>
                  </a:outerShdw>
                </a:effectLst>
              </a14:hiddenEffects>
            </a:ext>
          </a:extLst>
        </p:spPr>
        <p:txBody>
          <a:bodyPr vert="horz" wrap="square" lIns="92912" tIns="46457" rIns="92912" bIns="46457" numCol="1" anchor="t" anchorCtr="0" compatLnSpc="1">
            <a:prstTxWarp prst="textNoShape">
              <a:avLst/>
            </a:prstTxWarp>
            <a:sp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94214" name="Rectangle 6"/>
          <p:cNvSpPr>
            <a:spLocks noGrp="1" noChangeArrowheads="1"/>
          </p:cNvSpPr>
          <p:nvPr>
            <p:ph type="ftr" sz="quarter" idx="4"/>
          </p:nvPr>
        </p:nvSpPr>
        <p:spPr bwMode="auto">
          <a:xfrm>
            <a:off x="0" y="9732963"/>
            <a:ext cx="3046413" cy="274637"/>
          </a:xfrm>
          <a:prstGeom prst="rect">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107763" dir="2700000" algn="ctr" rotWithShape="0">
                    <a:schemeClr val="bg2"/>
                  </a:outerShdw>
                </a:effectLst>
              </a14:hiddenEffects>
            </a:ext>
          </a:extLst>
        </p:spPr>
        <p:txBody>
          <a:bodyPr vert="horz" wrap="square" lIns="92912" tIns="46457" rIns="92912" bIns="46457" numCol="1" anchor="b" anchorCtr="0" compatLnSpc="1">
            <a:prstTxWarp prst="textNoShape">
              <a:avLst/>
            </a:prstTxWarp>
            <a:spAutoFit/>
          </a:bodyPr>
          <a:lstStyle>
            <a:lvl1pPr defTabSz="928688">
              <a:defRPr sz="1200"/>
            </a:lvl1pPr>
          </a:lstStyle>
          <a:p>
            <a:pPr>
              <a:defRPr/>
            </a:pPr>
            <a:endParaRPr lang="en-GB"/>
          </a:p>
        </p:txBody>
      </p:sp>
      <p:sp>
        <p:nvSpPr>
          <p:cNvPr id="94215" name="Rectangle 7"/>
          <p:cNvSpPr>
            <a:spLocks noGrp="1" noChangeArrowheads="1"/>
          </p:cNvSpPr>
          <p:nvPr>
            <p:ph type="sldNum" sz="quarter" idx="5"/>
          </p:nvPr>
        </p:nvSpPr>
        <p:spPr bwMode="auto">
          <a:xfrm>
            <a:off x="3905250" y="9732963"/>
            <a:ext cx="3046413" cy="274637"/>
          </a:xfrm>
          <a:prstGeom prst="rect">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107763" dir="2700000" algn="ctr" rotWithShape="0">
                    <a:schemeClr val="bg2"/>
                  </a:outerShdw>
                </a:effectLst>
              </a14:hiddenEffects>
            </a:ext>
          </a:extLst>
        </p:spPr>
        <p:txBody>
          <a:bodyPr vert="horz" wrap="square" lIns="92912" tIns="46457" rIns="92912" bIns="46457" numCol="1" anchor="b" anchorCtr="0" compatLnSpc="1">
            <a:prstTxWarp prst="textNoShape">
              <a:avLst/>
            </a:prstTxWarp>
            <a:spAutoFit/>
          </a:bodyPr>
          <a:lstStyle>
            <a:lvl1pPr algn="r" defTabSz="928688">
              <a:defRPr sz="1200"/>
            </a:lvl1pPr>
          </a:lstStyle>
          <a:p>
            <a:pPr>
              <a:defRPr/>
            </a:pPr>
            <a:fld id="{40F0D32A-CF3B-4E11-8F12-1A0E76FE81E0}"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0D32A-CF3B-4E11-8F12-1A0E76FE81E0}" type="slidenum">
              <a:rPr lang="en-GB" smtClean="0"/>
              <a:pPr>
                <a:defRPr/>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xfrm>
            <a:off x="3905250" y="9729788"/>
            <a:ext cx="3046413" cy="277812"/>
          </a:xfrm>
          <a:noFill/>
          <a:ln w="12700">
            <a:miter lim="800000"/>
            <a:headEnd/>
            <a:tailEnd/>
          </a:ln>
        </p:spPr>
        <p:txBody>
          <a:bodyPr/>
          <a:lstStyle/>
          <a:p>
            <a:fld id="{5AC42A16-4E8C-4759-B0CB-58C118B3E550}" type="slidenum">
              <a:rPr lang="en-US" smtClean="0">
                <a:solidFill>
                  <a:srgbClr val="000000"/>
                </a:solidFill>
                <a:latin typeface="Times" pitchFamily="18" charset="0"/>
              </a:rPr>
              <a:pPr/>
              <a:t>56</a:t>
            </a:fld>
            <a:endParaRPr lang="en-US" smtClean="0">
              <a:solidFill>
                <a:srgbClr val="000000"/>
              </a:solidFill>
              <a:latin typeface="Times" pitchFamily="18" charset="0"/>
            </a:endParaRPr>
          </a:p>
        </p:txBody>
      </p:sp>
      <p:sp>
        <p:nvSpPr>
          <p:cNvPr id="131075" name="Rectangle 2"/>
          <p:cNvSpPr>
            <a:spLocks noChangeArrowheads="1" noTextEdit="1"/>
          </p:cNvSpPr>
          <p:nvPr>
            <p:ph type="sldImg"/>
          </p:nvPr>
        </p:nvSpPr>
        <p:spPr>
          <a:xfrm>
            <a:off x="973138" y="750888"/>
            <a:ext cx="5008562" cy="3756025"/>
          </a:xfrm>
          <a:ln/>
        </p:spPr>
      </p:sp>
      <p:sp>
        <p:nvSpPr>
          <p:cNvPr id="131076" name="Rectangle 3"/>
          <p:cNvSpPr>
            <a:spLocks noGrp="1" noChangeArrowheads="1"/>
          </p:cNvSpPr>
          <p:nvPr>
            <p:ph type="body" idx="1"/>
          </p:nvPr>
        </p:nvSpPr>
        <p:spPr>
          <a:xfrm>
            <a:off x="938213" y="4773613"/>
            <a:ext cx="5075237" cy="1131887"/>
          </a:xfrm>
          <a:noFill/>
        </p:spPr>
        <p:txBody>
          <a:bodyPr lIns="96938" tIns="48469" rIns="96938" bIns="48469"/>
          <a:lstStyle/>
          <a:p>
            <a:pPr eaLnBrk="1" hangingPunct="1"/>
            <a:r>
              <a:rPr lang="en-GB" smtClean="0"/>
              <a:t>11. Its about speed; because it is a hell of a job to have all these important characters stably combined.</a:t>
            </a:r>
            <a:endParaRPr lang="nl-NL" smtClean="0"/>
          </a:p>
          <a:p>
            <a:pPr eaLnBrk="1" hangingPunct="1"/>
            <a:r>
              <a:rPr lang="en-GB" smtClean="0"/>
              <a:t> </a:t>
            </a:r>
            <a:endParaRPr lang="nl-NL" smtClean="0"/>
          </a:p>
          <a:p>
            <a:pPr eaLnBrk="1" hangingPunct="1"/>
            <a:r>
              <a:rPr lang="nl-NL" smtClean="0"/>
              <a:t>There is always something which makes the result not exactly as what you aimed for.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xfrm>
            <a:off x="3905250" y="9729788"/>
            <a:ext cx="3046413" cy="277812"/>
          </a:xfrm>
          <a:noFill/>
          <a:ln w="12700">
            <a:miter lim="800000"/>
            <a:headEnd/>
            <a:tailEnd/>
          </a:ln>
        </p:spPr>
        <p:txBody>
          <a:bodyPr/>
          <a:lstStyle/>
          <a:p>
            <a:fld id="{760F9C77-2652-4444-89A9-1800BF75CC04}" type="slidenum">
              <a:rPr lang="en-US" smtClean="0">
                <a:solidFill>
                  <a:srgbClr val="000000"/>
                </a:solidFill>
                <a:latin typeface="Times" pitchFamily="18" charset="0"/>
              </a:rPr>
              <a:pPr/>
              <a:t>64</a:t>
            </a:fld>
            <a:endParaRPr lang="en-US" smtClean="0">
              <a:solidFill>
                <a:srgbClr val="000000"/>
              </a:solidFill>
              <a:latin typeface="Times" pitchFamily="18" charset="0"/>
            </a:endParaRPr>
          </a:p>
        </p:txBody>
      </p:sp>
      <p:sp>
        <p:nvSpPr>
          <p:cNvPr id="132099" name="Rectangle 2"/>
          <p:cNvSpPr>
            <a:spLocks noChangeArrowheads="1" noTextEdit="1"/>
          </p:cNvSpPr>
          <p:nvPr>
            <p:ph type="sldImg"/>
          </p:nvPr>
        </p:nvSpPr>
        <p:spPr>
          <a:xfrm>
            <a:off x="971550" y="750888"/>
            <a:ext cx="5010150" cy="3757612"/>
          </a:xfrm>
          <a:ln/>
        </p:spPr>
      </p:sp>
      <p:sp>
        <p:nvSpPr>
          <p:cNvPr id="132100" name="Rectangle 3"/>
          <p:cNvSpPr>
            <a:spLocks noGrp="1" noChangeArrowheads="1"/>
          </p:cNvSpPr>
          <p:nvPr>
            <p:ph type="body" idx="1"/>
          </p:nvPr>
        </p:nvSpPr>
        <p:spPr>
          <a:xfrm>
            <a:off x="938213" y="4773613"/>
            <a:ext cx="5075237" cy="4584700"/>
          </a:xfrm>
          <a:noFill/>
        </p:spPr>
        <p:txBody>
          <a:bodyPr lIns="96938" tIns="48469" rIns="96938" bIns="48469"/>
          <a:lstStyle/>
          <a:p>
            <a:pPr eaLnBrk="1" hangingPunct="1"/>
            <a:r>
              <a:rPr lang="nl-NL" smtClean="0">
                <a:latin typeface="Arial" charset="0"/>
              </a:rPr>
              <a:t>There are 2 type of tools which I would like to highlight: the 1st one deals with the production of homozygous lines which is key in hybrid breeding.</a:t>
            </a:r>
          </a:p>
          <a:p>
            <a:pPr eaLnBrk="1" hangingPunct="1"/>
            <a:endParaRPr lang="nl-NL" smtClean="0">
              <a:latin typeface="Arial" charset="0"/>
            </a:endParaRPr>
          </a:p>
          <a:p>
            <a:pPr eaLnBrk="1" hangingPunct="1"/>
            <a:r>
              <a:rPr lang="nl-NL" smtClean="0">
                <a:latin typeface="Arial" charset="0"/>
              </a:rPr>
              <a:t>The classical way asserts from a heterozygous parent which, after one generation of selfing, results in 50% of the loci to be in homozygous configuration. After the 2nd generation, again half of the remaining 50% will be in homozygous state -&gt; in total 75% ETC.</a:t>
            </a:r>
          </a:p>
          <a:p>
            <a:pPr eaLnBrk="1" hangingPunct="1"/>
            <a:r>
              <a:rPr lang="nl-NL" smtClean="0">
                <a:latin typeface="Arial" charset="0"/>
              </a:rPr>
              <a:t>That</a:t>
            </a:r>
            <a:r>
              <a:rPr lang="nl-NL" smtClean="0"/>
              <a:t>’</a:t>
            </a:r>
            <a:r>
              <a:rPr lang="nl-NL" smtClean="0">
                <a:latin typeface="Arial" charset="0"/>
              </a:rPr>
              <a:t>s why it takes 6 </a:t>
            </a:r>
            <a:r>
              <a:rPr lang="nl-NL" smtClean="0"/>
              <a:t>–</a:t>
            </a:r>
            <a:r>
              <a:rPr lang="nl-NL" smtClean="0">
                <a:latin typeface="Arial" charset="0"/>
              </a:rPr>
              <a:t> 9 years  before homozygous lines are obtained. </a:t>
            </a:r>
          </a:p>
          <a:p>
            <a:pPr eaLnBrk="1" hangingPunct="1"/>
            <a:endParaRPr lang="nl-NL" smtClean="0">
              <a:latin typeface="Arial" charset="0"/>
            </a:endParaRPr>
          </a:p>
          <a:p>
            <a:pPr eaLnBrk="1" hangingPunct="1"/>
            <a:r>
              <a:rPr lang="nl-NL" smtClean="0">
                <a:latin typeface="Arial" charset="0"/>
              </a:rPr>
              <a:t>By use of tissue culture </a:t>
            </a:r>
            <a:r>
              <a:rPr lang="nl-NL" smtClean="0"/>
              <a:t>…</a:t>
            </a:r>
            <a:r>
              <a:rPr lang="nl-NL" smtClean="0">
                <a:latin typeface="Arial" charset="0"/>
              </a:rPr>
              <a:t> so called unmature egg or pollen cell can be used develop into a plant without cross fertilization!</a:t>
            </a:r>
          </a:p>
          <a:p>
            <a:pPr eaLnBrk="1" hangingPunct="1"/>
            <a:r>
              <a:rPr lang="nl-NL" smtClean="0">
                <a:latin typeface="Arial" charset="0"/>
              </a:rPr>
              <a:t>The start is at the flower stage -&gt; anthers -&gt; embryo formation -&gt; chromosome doubling -&gt; plant.</a:t>
            </a:r>
          </a:p>
          <a:p>
            <a:pPr eaLnBrk="1" hangingPunct="1"/>
            <a:endParaRPr lang="nl-NL" smtClean="0">
              <a:latin typeface="Arial" charset="0"/>
            </a:endParaRPr>
          </a:p>
          <a:p>
            <a:pPr eaLnBrk="1" hangingPunct="1"/>
            <a:endParaRPr lang="nl-NL" smtClean="0">
              <a:latin typeface="Arial" charset="0"/>
            </a:endParaRPr>
          </a:p>
          <a:p>
            <a:pPr eaLnBrk="1" hangingPunct="1"/>
            <a:endParaRPr lang="nl-NL" smtClean="0">
              <a:latin typeface="Arial" charset="0"/>
            </a:endParaRPr>
          </a:p>
          <a:p>
            <a:pPr eaLnBrk="1" hangingPunct="1"/>
            <a:endParaRPr lang="nl-NL" smtClean="0">
              <a:latin typeface="Arial" charset="0"/>
            </a:endParaRPr>
          </a:p>
          <a:p>
            <a:pPr eaLnBrk="1" hangingPunct="1"/>
            <a:r>
              <a:rPr lang="nl-NL" smtClean="0">
                <a:latin typeface="Arial" charset="0"/>
              </a:rPr>
              <a:t>Creating homozygous parental lines can take a couple of years when it is performed via the classical way. In the </a:t>
            </a:r>
            <a:r>
              <a:rPr lang="nl-NL" smtClean="0"/>
              <a:t>“</a:t>
            </a:r>
            <a:r>
              <a:rPr lang="nl-NL" smtClean="0">
                <a:latin typeface="Arial" charset="0"/>
              </a:rPr>
              <a:t>Biotech-Way</a:t>
            </a:r>
            <a:r>
              <a:rPr lang="nl-NL" smtClean="0"/>
              <a:t>”</a:t>
            </a:r>
            <a:r>
              <a:rPr lang="nl-NL" smtClean="0">
                <a:latin typeface="Arial" charset="0"/>
              </a:rPr>
              <a:t> it takes a couple of months.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jdelijke aanduiding voor dia-afbeelding 1"/>
          <p:cNvSpPr>
            <a:spLocks noGrp="1" noRot="1" noChangeAspect="1" noTextEdit="1"/>
          </p:cNvSpPr>
          <p:nvPr>
            <p:ph type="sldImg"/>
          </p:nvPr>
        </p:nvSpPr>
        <p:spPr>
          <a:ln/>
        </p:spPr>
      </p:sp>
      <p:sp>
        <p:nvSpPr>
          <p:cNvPr id="122883" name="Tijdelijke aanduiding voor notities 2"/>
          <p:cNvSpPr>
            <a:spLocks noGrp="1"/>
          </p:cNvSpPr>
          <p:nvPr>
            <p:ph type="body" idx="1"/>
          </p:nvPr>
        </p:nvSpPr>
        <p:spPr>
          <a:xfrm>
            <a:off x="938213" y="4773613"/>
            <a:ext cx="5075237" cy="3289300"/>
          </a:xfrm>
          <a:noFill/>
        </p:spPr>
        <p:txBody>
          <a:bodyPr/>
          <a:lstStyle/>
          <a:p>
            <a:pPr eaLnBrk="1" hangingPunct="1"/>
            <a:r>
              <a:rPr lang="nl-NL" smtClean="0"/>
              <a:t>Not patentable:</a:t>
            </a:r>
          </a:p>
          <a:p>
            <a:pPr eaLnBrk="1" hangingPunct="1"/>
            <a:r>
              <a:rPr lang="nl-NL" smtClean="0"/>
              <a:t>	- plant varieties</a:t>
            </a:r>
          </a:p>
          <a:p>
            <a:pPr eaLnBrk="1" hangingPunct="1"/>
            <a:r>
              <a:rPr lang="nl-NL" smtClean="0"/>
              <a:t>	- essentially biological processes</a:t>
            </a:r>
          </a:p>
          <a:p>
            <a:pPr eaLnBrk="1" hangingPunct="1"/>
            <a:r>
              <a:rPr lang="nl-NL" smtClean="0"/>
              <a:t>BUT </a:t>
            </a:r>
          </a:p>
          <a:p>
            <a:pPr eaLnBrk="1" hangingPunct="1"/>
            <a:r>
              <a:rPr lang="nl-NL" smtClean="0"/>
              <a:t>	patents on plants are possible as long as not restricted to one variety as such</a:t>
            </a:r>
          </a:p>
          <a:p>
            <a:pPr eaLnBrk="1" hangingPunct="1"/>
            <a:r>
              <a:rPr lang="nl-NL" smtClean="0"/>
              <a:t>Is a breeding method essentially biological if it comprises “a technical step”?</a:t>
            </a:r>
          </a:p>
          <a:p>
            <a:pPr eaLnBrk="1" hangingPunct="1"/>
            <a:endParaRPr lang="nl-NL" smtClean="0"/>
          </a:p>
          <a:p>
            <a:pPr eaLnBrk="1" hangingPunct="1"/>
            <a:r>
              <a:rPr lang="nl-NL" smtClean="0"/>
              <a:t>Patent on a trait (GM or non-GM) covers all varieties containing that trait</a:t>
            </a:r>
          </a:p>
          <a:p>
            <a:pPr eaLnBrk="1" hangingPunct="1"/>
            <a:r>
              <a:rPr lang="nl-NL" smtClean="0"/>
              <a:t>Patented method covers all varieties resulting from that method</a:t>
            </a:r>
          </a:p>
          <a:p>
            <a:pPr eaLnBrk="1" hangingPunct="1"/>
            <a:r>
              <a:rPr lang="nl-NL" smtClean="0"/>
              <a:t>Varieties falling under the scope of a patent can not be used by others for further breeding</a:t>
            </a:r>
          </a:p>
          <a:p>
            <a:pPr eaLnBrk="1" hangingPunct="1"/>
            <a:endParaRPr lang="nl-NL" smtClean="0"/>
          </a:p>
          <a:p>
            <a:pPr eaLnBrk="1" hangingPunct="1"/>
            <a:endParaRPr lang="nl-NL" smtClean="0"/>
          </a:p>
        </p:txBody>
      </p:sp>
      <p:sp>
        <p:nvSpPr>
          <p:cNvPr id="122884" name="Tijdelijke aanduiding voor dianummer 3"/>
          <p:cNvSpPr>
            <a:spLocks noGrp="1"/>
          </p:cNvSpPr>
          <p:nvPr>
            <p:ph type="sldNum" sz="quarter" idx="5"/>
          </p:nvPr>
        </p:nvSpPr>
        <p:spPr>
          <a:xfrm>
            <a:off x="3905250" y="9729788"/>
            <a:ext cx="3046413" cy="277812"/>
          </a:xfrm>
          <a:noFill/>
          <a:ln>
            <a:miter lim="800000"/>
            <a:headEnd/>
            <a:tailEnd/>
          </a:ln>
        </p:spPr>
        <p:txBody>
          <a:bodyPr/>
          <a:lstStyle/>
          <a:p>
            <a:pPr eaLnBrk="1" hangingPunct="1"/>
            <a:fld id="{F652DA74-F592-4DB0-8E8F-9478A3B39078}" type="slidenum">
              <a:rPr lang="nl-NL" smtClean="0">
                <a:solidFill>
                  <a:srgbClr val="000000"/>
                </a:solidFill>
                <a:latin typeface="Times New Roman" pitchFamily="18" charset="0"/>
              </a:rPr>
              <a:pPr eaLnBrk="1" hangingPunct="1"/>
              <a:t>28</a:t>
            </a:fld>
            <a:endParaRPr lang="nl-NL" smtClean="0">
              <a:solidFill>
                <a:srgbClr val="000000"/>
              </a:solidFill>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jdelijke aanduiding voor dia-afbeelding 1"/>
          <p:cNvSpPr>
            <a:spLocks noGrp="1" noRot="1" noChangeAspect="1" noTextEdit="1"/>
          </p:cNvSpPr>
          <p:nvPr>
            <p:ph type="sldImg"/>
          </p:nvPr>
        </p:nvSpPr>
        <p:spPr>
          <a:ln/>
        </p:spPr>
      </p:sp>
      <p:sp>
        <p:nvSpPr>
          <p:cNvPr id="3" name="Tijdelijke aanduiding voor notities 2"/>
          <p:cNvSpPr>
            <a:spLocks noGrp="1"/>
          </p:cNvSpPr>
          <p:nvPr>
            <p:ph type="body" idx="1"/>
          </p:nvPr>
        </p:nvSpPr>
        <p:spPr/>
        <p:txBody>
          <a:bodyPr>
            <a:normAutofit lnSpcReduction="10000"/>
          </a:bodyPr>
          <a:lstStyle/>
          <a:p>
            <a:pPr eaLnBrk="1" hangingPunct="1">
              <a:defRPr/>
            </a:pPr>
            <a:r>
              <a:rPr lang="en-US" dirty="0" smtClean="0"/>
              <a:t>The breeder's right does not extend to</a:t>
            </a:r>
          </a:p>
          <a:p>
            <a:pPr eaLnBrk="1" hangingPunct="1">
              <a:defRPr/>
            </a:pPr>
            <a:r>
              <a:rPr lang="en-US" dirty="0" smtClean="0"/>
              <a:t>(</a:t>
            </a:r>
            <a:r>
              <a:rPr lang="en-US" dirty="0" err="1" smtClean="0"/>
              <a:t>i</a:t>
            </a:r>
            <a:r>
              <a:rPr lang="en-US" dirty="0" smtClean="0"/>
              <a:t>) acts done privately and for non-commercial purposes,</a:t>
            </a:r>
          </a:p>
          <a:p>
            <a:pPr eaLnBrk="1" hangingPunct="1">
              <a:defRPr/>
            </a:pPr>
            <a:r>
              <a:rPr lang="en-US" dirty="0" smtClean="0"/>
              <a:t>This exception means that, for example, subsistence farming is excluded from the scope of the breeder's right</a:t>
            </a:r>
          </a:p>
          <a:p>
            <a:pPr eaLnBrk="1" hangingPunct="1">
              <a:defRPr/>
            </a:pPr>
            <a:r>
              <a:rPr lang="en-US" dirty="0" smtClean="0"/>
              <a:t>(ii) acts done for experimental purposes and</a:t>
            </a:r>
          </a:p>
          <a:p>
            <a:pPr eaLnBrk="1" hangingPunct="1">
              <a:defRPr/>
            </a:pPr>
            <a:r>
              <a:rPr lang="en-US" dirty="0" smtClean="0"/>
              <a:t>(iii) acts done for the purpose of breeding other varieties and, for the purpose of exploiting these new varieties provided the new variety is not a variety essentially derived from another protected variety (the initial variety).</a:t>
            </a:r>
          </a:p>
          <a:p>
            <a:pPr eaLnBrk="1" hangingPunct="1">
              <a:defRPr/>
            </a:pPr>
            <a:r>
              <a:rPr lang="en-US" dirty="0" smtClean="0"/>
              <a:t>This exception, for the purpose of breeding other varieties, is a fundamental aspect of the UPOV system of plant variety protection and is known as the "breeder's exemption". It recognizes that real progress in breeding-which, for the benefit of society, must be the goal of intellectual property rights in this field-relies on access to the latest improvements and new variation. Access is needed to all breeding materials in the form of modern varieties, as well as landraces and wild species, to achieve the greatest progress and is only possible if protected varieties are available for breeding.</a:t>
            </a:r>
          </a:p>
          <a:p>
            <a:pPr eaLnBrk="1" hangingPunct="1">
              <a:defRPr/>
            </a:pPr>
            <a:r>
              <a:rPr lang="en-US" dirty="0" smtClean="0"/>
              <a:t>The breeder's exemption optimizes variety improvement by ensuring that </a:t>
            </a:r>
            <a:r>
              <a:rPr lang="en-US" dirty="0" err="1" smtClean="0"/>
              <a:t>germplasm</a:t>
            </a:r>
            <a:r>
              <a:rPr lang="en-US" dirty="0" smtClean="0"/>
              <a:t> sources remain accessible to all the community of breeders. However, it also helps to ensure that the genetic basis for plant improvement is broadened and is actively conserved, thereby ensuring an overall approach to plant breeding which is sustainable and productive in the long term. In short, it is an essential aspect of an effective system of plant variety protection system which has the aim of encouraging the development of new varieties of plants, for the benefit of society.</a:t>
            </a:r>
          </a:p>
          <a:p>
            <a:pPr eaLnBrk="1" hangingPunct="1">
              <a:defRPr/>
            </a:pPr>
            <a:endParaRPr lang="nl-NL" dirty="0" smtClean="0"/>
          </a:p>
        </p:txBody>
      </p:sp>
      <p:sp>
        <p:nvSpPr>
          <p:cNvPr id="123908" name="Tijdelijke aanduiding voor dianummer 3"/>
          <p:cNvSpPr>
            <a:spLocks noGrp="1"/>
          </p:cNvSpPr>
          <p:nvPr>
            <p:ph type="sldNum" sz="quarter" idx="5"/>
          </p:nvPr>
        </p:nvSpPr>
        <p:spPr>
          <a:xfrm>
            <a:off x="3905250" y="9729788"/>
            <a:ext cx="3046413" cy="277812"/>
          </a:xfrm>
          <a:noFill/>
          <a:ln>
            <a:miter lim="800000"/>
            <a:headEnd/>
            <a:tailEnd/>
          </a:ln>
        </p:spPr>
        <p:txBody>
          <a:bodyPr/>
          <a:lstStyle/>
          <a:p>
            <a:pPr eaLnBrk="1" hangingPunct="1"/>
            <a:fld id="{C76AC496-AB68-41ED-AB52-38007F3FEA3B}" type="slidenum">
              <a:rPr lang="nl-NL" smtClean="0">
                <a:solidFill>
                  <a:srgbClr val="000000"/>
                </a:solidFill>
                <a:latin typeface="Times New Roman" pitchFamily="18" charset="0"/>
              </a:rPr>
              <a:pPr eaLnBrk="1" hangingPunct="1"/>
              <a:t>29</a:t>
            </a:fld>
            <a:endParaRPr lang="nl-NL" smtClean="0">
              <a:solidFill>
                <a:srgbClr val="000000"/>
              </a:solidFill>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jdelijke aanduiding voor dia-afbeelding 1"/>
          <p:cNvSpPr>
            <a:spLocks noGrp="1" noRot="1" noChangeAspect="1" noTextEdit="1"/>
          </p:cNvSpPr>
          <p:nvPr>
            <p:ph type="sldImg"/>
          </p:nvPr>
        </p:nvSpPr>
        <p:spPr>
          <a:ln/>
        </p:spPr>
      </p:sp>
      <p:sp>
        <p:nvSpPr>
          <p:cNvPr id="124931" name="Tijdelijke aanduiding voor notities 2"/>
          <p:cNvSpPr>
            <a:spLocks noGrp="1"/>
          </p:cNvSpPr>
          <p:nvPr>
            <p:ph type="body" idx="1"/>
          </p:nvPr>
        </p:nvSpPr>
        <p:spPr>
          <a:xfrm>
            <a:off x="938213" y="4773613"/>
            <a:ext cx="5075237" cy="703262"/>
          </a:xfrm>
          <a:noFill/>
        </p:spPr>
        <p:txBody>
          <a:bodyPr/>
          <a:lstStyle/>
          <a:p>
            <a:pPr marL="0" lvl="1"/>
            <a:r>
              <a:rPr lang="en-US" sz="2400" smtClean="0"/>
              <a:t>Extend time to commercialization</a:t>
            </a:r>
          </a:p>
          <a:p>
            <a:endParaRPr lang="nl-NL" smtClean="0"/>
          </a:p>
        </p:txBody>
      </p:sp>
      <p:sp>
        <p:nvSpPr>
          <p:cNvPr id="124932" name="Tijdelijke aanduiding voor dianummer 3"/>
          <p:cNvSpPr>
            <a:spLocks noGrp="1"/>
          </p:cNvSpPr>
          <p:nvPr>
            <p:ph type="sldNum" sz="quarter" idx="5"/>
          </p:nvPr>
        </p:nvSpPr>
        <p:spPr>
          <a:xfrm>
            <a:off x="3905250" y="9729788"/>
            <a:ext cx="3046413" cy="277812"/>
          </a:xfrm>
          <a:noFill/>
          <a:ln>
            <a:miter lim="800000"/>
            <a:headEnd/>
            <a:tailEnd/>
          </a:ln>
        </p:spPr>
        <p:txBody>
          <a:bodyPr/>
          <a:lstStyle/>
          <a:p>
            <a:pPr eaLnBrk="1" hangingPunct="1"/>
            <a:fld id="{51F468EC-DBC0-4DC8-B580-8CC0EB079A6B}" type="slidenum">
              <a:rPr lang="nl-NL" smtClean="0">
                <a:solidFill>
                  <a:srgbClr val="000000"/>
                </a:solidFill>
                <a:latin typeface="Times New Roman" pitchFamily="18" charset="0"/>
              </a:rPr>
              <a:pPr eaLnBrk="1" hangingPunct="1"/>
              <a:t>34</a:t>
            </a:fld>
            <a:endParaRPr lang="nl-NL" smtClean="0">
              <a:solidFill>
                <a:srgbClr val="000000"/>
              </a:solidFill>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jdelijke aanduiding voor dia-afbeelding 1"/>
          <p:cNvSpPr>
            <a:spLocks noGrp="1" noRot="1" noChangeAspect="1" noTextEdit="1"/>
          </p:cNvSpPr>
          <p:nvPr>
            <p:ph type="sldImg"/>
          </p:nvPr>
        </p:nvSpPr>
        <p:spPr>
          <a:ln/>
        </p:spPr>
      </p:sp>
      <p:sp>
        <p:nvSpPr>
          <p:cNvPr id="125955" name="Tijdelijke aanduiding voor notities 2"/>
          <p:cNvSpPr>
            <a:spLocks noGrp="1"/>
          </p:cNvSpPr>
          <p:nvPr>
            <p:ph type="body" idx="1"/>
          </p:nvPr>
        </p:nvSpPr>
        <p:spPr>
          <a:xfrm>
            <a:off x="938213" y="4773613"/>
            <a:ext cx="5075237" cy="1073150"/>
          </a:xfrm>
          <a:noFill/>
        </p:spPr>
        <p:txBody>
          <a:bodyPr/>
          <a:lstStyle/>
          <a:p>
            <a:pPr eaLnBrk="1" hangingPunct="1"/>
            <a:r>
              <a:rPr lang="en-US" smtClean="0"/>
              <a:t>minister Aigner wants to make European rules regarding biological patents more precise. Although the agriculture minister does not oppose the patenting of new breeding procedures, she argues that the resulting whole organisms should not be patentable.</a:t>
            </a:r>
          </a:p>
          <a:p>
            <a:pPr eaLnBrk="1" hangingPunct="1"/>
            <a:endParaRPr lang="nl-NL" smtClean="0"/>
          </a:p>
        </p:txBody>
      </p:sp>
      <p:sp>
        <p:nvSpPr>
          <p:cNvPr id="125956" name="Tijdelijke aanduiding voor dianummer 3"/>
          <p:cNvSpPr>
            <a:spLocks noGrp="1"/>
          </p:cNvSpPr>
          <p:nvPr>
            <p:ph type="sldNum" sz="quarter" idx="5"/>
          </p:nvPr>
        </p:nvSpPr>
        <p:spPr>
          <a:xfrm>
            <a:off x="3905250" y="9729788"/>
            <a:ext cx="3046413" cy="277812"/>
          </a:xfrm>
          <a:noFill/>
          <a:ln>
            <a:miter lim="800000"/>
            <a:headEnd/>
            <a:tailEnd/>
          </a:ln>
        </p:spPr>
        <p:txBody>
          <a:bodyPr/>
          <a:lstStyle/>
          <a:p>
            <a:pPr eaLnBrk="1" hangingPunct="1"/>
            <a:fld id="{629AEB8B-8DEB-452D-AF88-FAE47951829B}" type="slidenum">
              <a:rPr lang="nl-NL" smtClean="0">
                <a:solidFill>
                  <a:srgbClr val="000000"/>
                </a:solidFill>
                <a:latin typeface="Times New Roman" pitchFamily="18" charset="0"/>
              </a:rPr>
              <a:pPr eaLnBrk="1" hangingPunct="1"/>
              <a:t>37</a:t>
            </a:fld>
            <a:endParaRPr lang="nl-NL" smtClean="0">
              <a:solidFill>
                <a:srgbClr val="000000"/>
              </a:solidFill>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jdelijke aanduiding voor dia-afbeelding 1"/>
          <p:cNvSpPr>
            <a:spLocks noGrp="1" noRot="1" noChangeAspect="1" noTextEdit="1"/>
          </p:cNvSpPr>
          <p:nvPr>
            <p:ph type="sldImg"/>
          </p:nvPr>
        </p:nvSpPr>
        <p:spPr>
          <a:ln/>
        </p:spPr>
      </p:sp>
      <p:sp>
        <p:nvSpPr>
          <p:cNvPr id="126979" name="Tijdelijke aanduiding voor notities 2"/>
          <p:cNvSpPr>
            <a:spLocks noGrp="1"/>
          </p:cNvSpPr>
          <p:nvPr>
            <p:ph type="body" idx="1"/>
          </p:nvPr>
        </p:nvSpPr>
        <p:spPr>
          <a:xfrm>
            <a:off x="938213" y="4773613"/>
            <a:ext cx="5075237" cy="1073150"/>
          </a:xfrm>
          <a:noFill/>
        </p:spPr>
        <p:txBody>
          <a:bodyPr/>
          <a:lstStyle/>
          <a:p>
            <a:pPr eaLnBrk="1" hangingPunct="1"/>
            <a:r>
              <a:rPr lang="en-US" smtClean="0"/>
              <a:t>minister Aigner wants to make European rules regarding biological patents more precise. Although the agriculture minister does not oppose the patenting of new breeding procedures, she argues that the resulting whole organisms should not be patentable.</a:t>
            </a:r>
          </a:p>
          <a:p>
            <a:pPr eaLnBrk="1" hangingPunct="1"/>
            <a:endParaRPr lang="nl-NL" smtClean="0"/>
          </a:p>
        </p:txBody>
      </p:sp>
      <p:sp>
        <p:nvSpPr>
          <p:cNvPr id="126980" name="Tijdelijke aanduiding voor dianummer 3"/>
          <p:cNvSpPr>
            <a:spLocks noGrp="1"/>
          </p:cNvSpPr>
          <p:nvPr>
            <p:ph type="sldNum" sz="quarter" idx="5"/>
          </p:nvPr>
        </p:nvSpPr>
        <p:spPr>
          <a:xfrm>
            <a:off x="3905250" y="9729788"/>
            <a:ext cx="3046413" cy="277812"/>
          </a:xfrm>
          <a:noFill/>
          <a:ln>
            <a:miter lim="800000"/>
            <a:headEnd/>
            <a:tailEnd/>
          </a:ln>
        </p:spPr>
        <p:txBody>
          <a:bodyPr/>
          <a:lstStyle/>
          <a:p>
            <a:pPr eaLnBrk="1" hangingPunct="1"/>
            <a:fld id="{2E77A966-44C3-46B2-ABCC-520867F7BB36}" type="slidenum">
              <a:rPr lang="nl-NL" smtClean="0">
                <a:solidFill>
                  <a:srgbClr val="000000"/>
                </a:solidFill>
                <a:latin typeface="Times New Roman" pitchFamily="18" charset="0"/>
              </a:rPr>
              <a:pPr eaLnBrk="1" hangingPunct="1"/>
              <a:t>38</a:t>
            </a:fld>
            <a:endParaRPr lang="nl-NL" smtClean="0">
              <a:solidFill>
                <a:srgbClr val="000000"/>
              </a:solidFill>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xfrm>
            <a:off x="3905250" y="9729788"/>
            <a:ext cx="3046413" cy="277812"/>
          </a:xfrm>
          <a:noFill/>
          <a:ln w="12700">
            <a:miter lim="800000"/>
            <a:headEnd/>
            <a:tailEnd/>
          </a:ln>
        </p:spPr>
        <p:txBody>
          <a:bodyPr/>
          <a:lstStyle/>
          <a:p>
            <a:fld id="{E411575D-8D82-4628-8536-41776B62DCF3}" type="slidenum">
              <a:rPr lang="en-US" smtClean="0">
                <a:solidFill>
                  <a:srgbClr val="000000"/>
                </a:solidFill>
                <a:latin typeface="Times" pitchFamily="18" charset="0"/>
              </a:rPr>
              <a:pPr/>
              <a:t>41</a:t>
            </a:fld>
            <a:endParaRPr lang="en-US" smtClean="0">
              <a:solidFill>
                <a:srgbClr val="000000"/>
              </a:solidFill>
              <a:latin typeface="Times" pitchFamily="18" charset="0"/>
            </a:endParaRPr>
          </a:p>
        </p:txBody>
      </p:sp>
      <p:sp>
        <p:nvSpPr>
          <p:cNvPr id="128003" name="Rectangle 2"/>
          <p:cNvSpPr>
            <a:spLocks noChangeArrowheads="1" noTextEdit="1"/>
          </p:cNvSpPr>
          <p:nvPr>
            <p:ph type="sldImg"/>
          </p:nvPr>
        </p:nvSpPr>
        <p:spPr>
          <a:xfrm>
            <a:off x="973138" y="750888"/>
            <a:ext cx="5008562" cy="3756025"/>
          </a:xfrm>
          <a:ln/>
        </p:spPr>
      </p:sp>
      <p:sp>
        <p:nvSpPr>
          <p:cNvPr id="128004" name="Rectangle 3"/>
          <p:cNvSpPr>
            <a:spLocks noGrp="1" noChangeArrowheads="1"/>
          </p:cNvSpPr>
          <p:nvPr>
            <p:ph type="body" idx="1"/>
          </p:nvPr>
        </p:nvSpPr>
        <p:spPr>
          <a:xfrm>
            <a:off x="938213" y="4773613"/>
            <a:ext cx="5075237" cy="277812"/>
          </a:xfrm>
          <a:noFill/>
        </p:spPr>
        <p:txBody>
          <a:bodyPr/>
          <a:lstStyle/>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xfrm>
            <a:off x="3905250" y="9729788"/>
            <a:ext cx="3046413" cy="277812"/>
          </a:xfrm>
          <a:noFill/>
          <a:ln w="12700">
            <a:miter lim="800000"/>
            <a:headEnd/>
            <a:tailEnd/>
          </a:ln>
        </p:spPr>
        <p:txBody>
          <a:bodyPr/>
          <a:lstStyle/>
          <a:p>
            <a:fld id="{4E16BE86-7C2D-4F07-8C6E-40250515D190}" type="slidenum">
              <a:rPr lang="en-US" smtClean="0">
                <a:solidFill>
                  <a:srgbClr val="000000"/>
                </a:solidFill>
                <a:latin typeface="Times" pitchFamily="18" charset="0"/>
              </a:rPr>
              <a:pPr/>
              <a:t>42</a:t>
            </a:fld>
            <a:endParaRPr lang="en-US" smtClean="0">
              <a:solidFill>
                <a:srgbClr val="000000"/>
              </a:solidFill>
              <a:latin typeface="Times" pitchFamily="18" charset="0"/>
            </a:endParaRPr>
          </a:p>
        </p:txBody>
      </p:sp>
      <p:sp>
        <p:nvSpPr>
          <p:cNvPr id="129027" name="Rectangle 2"/>
          <p:cNvSpPr>
            <a:spLocks noChangeArrowheads="1" noTextEdit="1"/>
          </p:cNvSpPr>
          <p:nvPr>
            <p:ph type="sldImg"/>
          </p:nvPr>
        </p:nvSpPr>
        <p:spPr>
          <a:xfrm>
            <a:off x="973138" y="750888"/>
            <a:ext cx="5008562" cy="3756025"/>
          </a:xfrm>
          <a:ln/>
        </p:spPr>
      </p:sp>
      <p:sp>
        <p:nvSpPr>
          <p:cNvPr id="129028" name="Rectangle 3"/>
          <p:cNvSpPr>
            <a:spLocks noGrp="1" noChangeArrowheads="1"/>
          </p:cNvSpPr>
          <p:nvPr>
            <p:ph type="body" idx="1"/>
          </p:nvPr>
        </p:nvSpPr>
        <p:spPr>
          <a:xfrm>
            <a:off x="938213" y="4773613"/>
            <a:ext cx="5075237" cy="463550"/>
          </a:xfrm>
          <a:noFill/>
        </p:spPr>
        <p:txBody>
          <a:bodyPr/>
          <a:lstStyle/>
          <a:p>
            <a:pPr eaLnBrk="1" hangingPunct="1"/>
            <a:r>
              <a:rPr lang="en-GB" b="1" u="sng" smtClean="0"/>
              <a:t>Klik met de muis:</a:t>
            </a:r>
            <a:r>
              <a:rPr lang="en-GB" b="1" smtClean="0"/>
              <a:t>    </a:t>
            </a:r>
            <a:r>
              <a:rPr lang="en-GB" smtClean="0"/>
              <a:t>- op</a:t>
            </a:r>
            <a:r>
              <a:rPr lang="en-GB" b="1" smtClean="0"/>
              <a:t> HOOFDSTUK/TITEL </a:t>
            </a:r>
            <a:r>
              <a:rPr lang="en-GB" smtClean="0"/>
              <a:t>om terug te keren naar de </a:t>
            </a:r>
            <a:r>
              <a:rPr lang="en-GB" b="1" smtClean="0"/>
              <a:t>inhoudspagina</a:t>
            </a:r>
            <a:r>
              <a:rPr lang="en-GB" smtClean="0"/>
              <a:t>!</a:t>
            </a:r>
            <a:endParaRPr lang="nl-NL"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xfrm>
            <a:off x="3905250" y="9729788"/>
            <a:ext cx="3046413" cy="277812"/>
          </a:xfrm>
          <a:noFill/>
          <a:ln w="12700">
            <a:miter lim="800000"/>
            <a:headEnd/>
            <a:tailEnd/>
          </a:ln>
        </p:spPr>
        <p:txBody>
          <a:bodyPr/>
          <a:lstStyle/>
          <a:p>
            <a:fld id="{056BBFE5-7518-48A4-979E-F7DB48CA70A3}" type="slidenum">
              <a:rPr lang="en-US" smtClean="0">
                <a:solidFill>
                  <a:srgbClr val="000000"/>
                </a:solidFill>
                <a:latin typeface="Times" pitchFamily="18" charset="0"/>
              </a:rPr>
              <a:pPr/>
              <a:t>53</a:t>
            </a:fld>
            <a:endParaRPr lang="en-US" smtClean="0">
              <a:solidFill>
                <a:srgbClr val="000000"/>
              </a:solidFill>
              <a:latin typeface="Times" pitchFamily="18" charset="0"/>
            </a:endParaRPr>
          </a:p>
        </p:txBody>
      </p:sp>
      <p:sp>
        <p:nvSpPr>
          <p:cNvPr id="130051" name="Rectangle 7"/>
          <p:cNvSpPr txBox="1">
            <a:spLocks noGrp="1" noChangeArrowheads="1"/>
          </p:cNvSpPr>
          <p:nvPr/>
        </p:nvSpPr>
        <p:spPr bwMode="auto">
          <a:xfrm>
            <a:off x="3938588" y="9513888"/>
            <a:ext cx="3013075" cy="500062"/>
          </a:xfrm>
          <a:prstGeom prst="rect">
            <a:avLst/>
          </a:prstGeom>
          <a:noFill/>
          <a:ln w="9525">
            <a:noFill/>
            <a:miter lim="800000"/>
            <a:headEnd/>
            <a:tailEnd/>
          </a:ln>
        </p:spPr>
        <p:txBody>
          <a:bodyPr lIns="96926" tIns="48463" rIns="96926" bIns="48463" anchor="b"/>
          <a:lstStyle/>
          <a:p>
            <a:pPr algn="r" defTabSz="955675">
              <a:spcBef>
                <a:spcPct val="0"/>
              </a:spcBef>
            </a:pPr>
            <a:fld id="{1728C19C-BB1F-4010-9F92-3E5D44AAB9EE}" type="slidenum">
              <a:rPr lang="en-US" sz="1300">
                <a:solidFill>
                  <a:srgbClr val="000000"/>
                </a:solidFill>
                <a:latin typeface="Times" pitchFamily="18" charset="0"/>
                <a:ea typeface="ＭＳ Ｐゴシック" pitchFamily="80" charset="-128"/>
              </a:rPr>
              <a:pPr algn="r" defTabSz="955675">
                <a:spcBef>
                  <a:spcPct val="0"/>
                </a:spcBef>
              </a:pPr>
              <a:t>53</a:t>
            </a:fld>
            <a:endParaRPr lang="en-US" sz="1300">
              <a:solidFill>
                <a:srgbClr val="000000"/>
              </a:solidFill>
              <a:latin typeface="Times" pitchFamily="18" charset="0"/>
              <a:ea typeface="ＭＳ Ｐゴシック" pitchFamily="80" charset="-128"/>
            </a:endParaRPr>
          </a:p>
        </p:txBody>
      </p:sp>
      <p:sp>
        <p:nvSpPr>
          <p:cNvPr id="130052" name="Rectangle 2"/>
          <p:cNvSpPr>
            <a:spLocks noChangeArrowheads="1" noTextEdit="1"/>
          </p:cNvSpPr>
          <p:nvPr>
            <p:ph type="sldImg"/>
          </p:nvPr>
        </p:nvSpPr>
        <p:spPr>
          <a:xfrm>
            <a:off x="973138" y="750888"/>
            <a:ext cx="5008562" cy="3756025"/>
          </a:xfrm>
          <a:ln/>
        </p:spPr>
      </p:sp>
      <p:sp>
        <p:nvSpPr>
          <p:cNvPr id="130053" name="Rectangle 3"/>
          <p:cNvSpPr>
            <a:spLocks noGrp="1" noChangeArrowheads="1"/>
          </p:cNvSpPr>
          <p:nvPr>
            <p:ph type="body" idx="1"/>
          </p:nvPr>
        </p:nvSpPr>
        <p:spPr>
          <a:xfrm>
            <a:off x="938213" y="4773613"/>
            <a:ext cx="5075237" cy="466725"/>
          </a:xfrm>
          <a:noFill/>
        </p:spPr>
        <p:txBody>
          <a:bodyPr lIns="96938" tIns="48469" rIns="96938" bIns="48469"/>
          <a:lstStyle/>
          <a:p>
            <a:pPr eaLnBrk="1" hangingPunct="1"/>
            <a:r>
              <a:rPr lang="en-GB" smtClean="0"/>
              <a:t>8. Breeding is craftsmanship; it requires a lot of experience, knowledge and skills to design the crosses and to make appropriate selections.</a:t>
            </a:r>
            <a:endParaRPr lang="nl-NL"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2"/>
          <p:cNvGrpSpPr>
            <a:grpSpLocks/>
          </p:cNvGrpSpPr>
          <p:nvPr/>
        </p:nvGrpSpPr>
        <p:grpSpPr bwMode="auto">
          <a:xfrm>
            <a:off x="0" y="0"/>
            <a:ext cx="9144000" cy="6858000"/>
            <a:chOff x="0" y="0"/>
            <a:chExt cx="5760" cy="4320"/>
          </a:xfrm>
        </p:grpSpPr>
        <p:grpSp>
          <p:nvGrpSpPr>
            <p:cNvPr id="5" name="Group 19"/>
            <p:cNvGrpSpPr>
              <a:grpSpLocks/>
            </p:cNvGrpSpPr>
            <p:nvPr/>
          </p:nvGrpSpPr>
          <p:grpSpPr bwMode="auto">
            <a:xfrm>
              <a:off x="0" y="0"/>
              <a:ext cx="5760" cy="576"/>
              <a:chOff x="0" y="0"/>
              <a:chExt cx="5760" cy="576"/>
            </a:xfrm>
          </p:grpSpPr>
          <p:sp>
            <p:nvSpPr>
              <p:cNvPr id="9" name="Rectangle 10"/>
              <p:cNvSpPr>
                <a:spLocks noChangeArrowheads="1"/>
              </p:cNvSpPr>
              <p:nvPr/>
            </p:nvSpPr>
            <p:spPr bwMode="auto">
              <a:xfrm>
                <a:off x="0" y="0"/>
                <a:ext cx="5760" cy="576"/>
              </a:xfrm>
              <a:prstGeom prst="rect">
                <a:avLst/>
              </a:prstGeom>
              <a:solidFill>
                <a:schemeClr val="tx1"/>
              </a:solidFill>
              <a:ln w="12700">
                <a:noFill/>
                <a:miter lim="800000"/>
                <a:headEnd/>
                <a:tailEnd/>
              </a:ln>
              <a:effectLst/>
            </p:spPr>
            <p:txBody>
              <a:bodyPr wrap="none" anchor="ctr"/>
              <a:lstStyle/>
              <a:p>
                <a:endParaRPr lang="en-GB"/>
              </a:p>
            </p:txBody>
          </p:sp>
          <p:pic>
            <p:nvPicPr>
              <p:cNvPr id="10" name="Picture 18" descr="BLDKOE_PO_FC"/>
              <p:cNvPicPr>
                <a:picLocks noChangeAspect="1" noChangeArrowheads="1"/>
              </p:cNvPicPr>
              <p:nvPr/>
            </p:nvPicPr>
            <p:blipFill>
              <a:blip r:embed="rId2"/>
              <a:srcRect/>
              <a:stretch>
                <a:fillRect/>
              </a:stretch>
            </p:blipFill>
            <p:spPr bwMode="auto">
              <a:xfrm>
                <a:off x="129" y="179"/>
                <a:ext cx="1777" cy="288"/>
              </a:xfrm>
              <a:prstGeom prst="rect">
                <a:avLst/>
              </a:prstGeom>
              <a:noFill/>
              <a:ln w="9525">
                <a:noFill/>
                <a:miter lim="800000"/>
                <a:headEnd/>
                <a:tailEnd/>
              </a:ln>
            </p:spPr>
          </p:pic>
        </p:grpSp>
        <p:grpSp>
          <p:nvGrpSpPr>
            <p:cNvPr id="6" name="Group 20"/>
            <p:cNvGrpSpPr>
              <a:grpSpLocks/>
            </p:cNvGrpSpPr>
            <p:nvPr/>
          </p:nvGrpSpPr>
          <p:grpSpPr bwMode="auto">
            <a:xfrm>
              <a:off x="0" y="3744"/>
              <a:ext cx="5760" cy="576"/>
              <a:chOff x="0" y="3744"/>
              <a:chExt cx="5760" cy="576"/>
            </a:xfrm>
          </p:grpSpPr>
          <p:sp>
            <p:nvSpPr>
              <p:cNvPr id="7" name="Rectangle 2"/>
              <p:cNvSpPr>
                <a:spLocks noChangeArrowheads="1"/>
              </p:cNvSpPr>
              <p:nvPr/>
            </p:nvSpPr>
            <p:spPr bwMode="auto">
              <a:xfrm>
                <a:off x="0" y="3744"/>
                <a:ext cx="5760" cy="576"/>
              </a:xfrm>
              <a:prstGeom prst="rect">
                <a:avLst/>
              </a:prstGeom>
              <a:solidFill>
                <a:schemeClr val="tx1"/>
              </a:solidFill>
              <a:ln w="12700">
                <a:noFill/>
                <a:miter lim="800000"/>
                <a:headEnd/>
                <a:tailEnd/>
              </a:ln>
              <a:effectLst/>
            </p:spPr>
            <p:txBody>
              <a:bodyPr wrap="none" anchor="ctr"/>
              <a:lstStyle/>
              <a:p>
                <a:endParaRPr lang="en-GB"/>
              </a:p>
            </p:txBody>
          </p:sp>
          <p:sp>
            <p:nvSpPr>
              <p:cNvPr id="8" name="Text Box 14"/>
              <p:cNvSpPr txBox="1">
                <a:spLocks noChangeArrowheads="1"/>
              </p:cNvSpPr>
              <p:nvPr/>
            </p:nvSpPr>
            <p:spPr bwMode="auto">
              <a:xfrm>
                <a:off x="336" y="3936"/>
                <a:ext cx="5088" cy="1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107763" dir="2700000" algn="ctr" rotWithShape="0">
                        <a:schemeClr val="bg2"/>
                      </a:outerShdw>
                    </a:effectLst>
                  </a14:hiddenEffects>
                </a:ext>
              </a:extLst>
            </p:spPr>
            <p:txBody>
              <a:bodyPr lIns="0" tIns="0" rIns="0" bIns="0">
                <a:spAutoFit/>
              </a:bodyPr>
              <a:lstStyle>
                <a:lvl1pPr>
                  <a:defRPr sz="2400">
                    <a:solidFill>
                      <a:schemeClr val="tx1"/>
                    </a:solidFill>
                    <a:latin typeface="News Gothic" pitchFamily="34" charset="0"/>
                  </a:defRPr>
                </a:lvl1pPr>
                <a:lvl2pPr marL="742950" indent="-285750">
                  <a:defRPr sz="2400">
                    <a:solidFill>
                      <a:schemeClr val="tx1"/>
                    </a:solidFill>
                    <a:latin typeface="News Gothic" pitchFamily="34" charset="0"/>
                  </a:defRPr>
                </a:lvl2pPr>
                <a:lvl3pPr marL="1143000" indent="-228600">
                  <a:defRPr sz="2400">
                    <a:solidFill>
                      <a:schemeClr val="tx1"/>
                    </a:solidFill>
                    <a:latin typeface="News Gothic" pitchFamily="34" charset="0"/>
                  </a:defRPr>
                </a:lvl3pPr>
                <a:lvl4pPr marL="1600200" indent="-228600">
                  <a:defRPr sz="2400">
                    <a:solidFill>
                      <a:schemeClr val="tx1"/>
                    </a:solidFill>
                    <a:latin typeface="News Gothic" pitchFamily="34" charset="0"/>
                  </a:defRPr>
                </a:lvl4pPr>
                <a:lvl5pPr marL="2057400" indent="-228600">
                  <a:defRPr sz="2400">
                    <a:solidFill>
                      <a:schemeClr val="tx1"/>
                    </a:solidFill>
                    <a:latin typeface="News Gothic" pitchFamily="34" charset="0"/>
                  </a:defRPr>
                </a:lvl5pPr>
                <a:lvl6pPr marL="2514600" indent="-228600" eaLnBrk="0" fontAlgn="base" hangingPunct="0">
                  <a:spcBef>
                    <a:spcPct val="50000"/>
                  </a:spcBef>
                  <a:spcAft>
                    <a:spcPct val="0"/>
                  </a:spcAft>
                  <a:defRPr sz="2400">
                    <a:solidFill>
                      <a:schemeClr val="tx1"/>
                    </a:solidFill>
                    <a:latin typeface="News Gothic" pitchFamily="34" charset="0"/>
                  </a:defRPr>
                </a:lvl6pPr>
                <a:lvl7pPr marL="2971800" indent="-228600" eaLnBrk="0" fontAlgn="base" hangingPunct="0">
                  <a:spcBef>
                    <a:spcPct val="50000"/>
                  </a:spcBef>
                  <a:spcAft>
                    <a:spcPct val="0"/>
                  </a:spcAft>
                  <a:defRPr sz="2400">
                    <a:solidFill>
                      <a:schemeClr val="tx1"/>
                    </a:solidFill>
                    <a:latin typeface="News Gothic" pitchFamily="34" charset="0"/>
                  </a:defRPr>
                </a:lvl7pPr>
                <a:lvl8pPr marL="3429000" indent="-228600" eaLnBrk="0" fontAlgn="base" hangingPunct="0">
                  <a:spcBef>
                    <a:spcPct val="50000"/>
                  </a:spcBef>
                  <a:spcAft>
                    <a:spcPct val="0"/>
                  </a:spcAft>
                  <a:defRPr sz="2400">
                    <a:solidFill>
                      <a:schemeClr val="tx1"/>
                    </a:solidFill>
                    <a:latin typeface="News Gothic" pitchFamily="34" charset="0"/>
                  </a:defRPr>
                </a:lvl8pPr>
                <a:lvl9pPr marL="3886200" indent="-228600" eaLnBrk="0" fontAlgn="base" hangingPunct="0">
                  <a:spcBef>
                    <a:spcPct val="50000"/>
                  </a:spcBef>
                  <a:spcAft>
                    <a:spcPct val="0"/>
                  </a:spcAft>
                  <a:defRPr sz="2400">
                    <a:solidFill>
                      <a:schemeClr val="tx1"/>
                    </a:solidFill>
                    <a:latin typeface="News Gothic" pitchFamily="34" charset="0"/>
                  </a:defRPr>
                </a:lvl9pPr>
              </a:lstStyle>
              <a:p>
                <a:pPr algn="r">
                  <a:defRPr/>
                </a:pPr>
                <a:r>
                  <a:rPr lang="en-GB" sz="2000" smtClean="0">
                    <a:solidFill>
                      <a:schemeClr val="bg1"/>
                    </a:solidFill>
                  </a:rPr>
                  <a:t>Centre for Genetic Resources, the Netherlands</a:t>
                </a:r>
              </a:p>
            </p:txBody>
          </p:sp>
        </p:grpSp>
      </p:grpSp>
      <p:sp>
        <p:nvSpPr>
          <p:cNvPr id="63492" name="Rectangle 4"/>
          <p:cNvSpPr>
            <a:spLocks noGrp="1" noChangeArrowheads="1"/>
          </p:cNvSpPr>
          <p:nvPr>
            <p:ph type="subTitle" idx="1"/>
          </p:nvPr>
        </p:nvSpPr>
        <p:spPr>
          <a:xfrm>
            <a:off x="533400" y="3886200"/>
            <a:ext cx="7924800" cy="1828800"/>
          </a:xfrm>
        </p:spPr>
        <p:txBody>
          <a:bodyPr/>
          <a:lstStyle>
            <a:lvl1pPr marL="0" indent="0">
              <a:buFont typeface="Wingdings" pitchFamily="2" charset="2"/>
              <a:buNone/>
              <a:defRPr sz="3200"/>
            </a:lvl1pPr>
          </a:lstStyle>
          <a:p>
            <a:pPr lvl="0"/>
            <a:r>
              <a:rPr lang="en-GB" noProof="0" smtClean="0"/>
              <a:t>Click to edit Master subtitle style</a:t>
            </a:r>
          </a:p>
        </p:txBody>
      </p:sp>
      <p:sp>
        <p:nvSpPr>
          <p:cNvPr id="63494" name="Rectangle 6"/>
          <p:cNvSpPr>
            <a:spLocks noGrp="1" noChangeArrowheads="1"/>
          </p:cNvSpPr>
          <p:nvPr>
            <p:ph type="ctrTitle"/>
          </p:nvPr>
        </p:nvSpPr>
        <p:spPr>
          <a:xfrm>
            <a:off x="533400" y="1371600"/>
            <a:ext cx="7924800" cy="2057400"/>
          </a:xfrm>
        </p:spPr>
        <p:txBody>
          <a:bodyPr/>
          <a:lstStyle>
            <a:lvl1pPr>
              <a:defRPr sz="4000">
                <a:solidFill>
                  <a:schemeClr val="accent1"/>
                </a:solidFill>
              </a:defRPr>
            </a:lvl1pPr>
          </a:lstStyle>
          <a:p>
            <a:pPr lvl="0"/>
            <a:r>
              <a:rPr lang="en-GB" noProof="0" smtClean="0"/>
              <a:t>Click to edit Master title style</a:t>
            </a: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304800"/>
            <a:ext cx="2019300" cy="55626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3400" y="304800"/>
            <a:ext cx="59055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descr="logo klein"/>
          <p:cNvPicPr>
            <a:picLocks noChangeAspect="1" noChangeArrowheads="1"/>
          </p:cNvPicPr>
          <p:nvPr/>
        </p:nvPicPr>
        <p:blipFill>
          <a:blip r:embed="rId3">
            <a:clrChange>
              <a:clrFrom>
                <a:srgbClr val="FEFEFE"/>
              </a:clrFrom>
              <a:clrTo>
                <a:srgbClr val="FEFEFE">
                  <a:alpha val="0"/>
                </a:srgbClr>
              </a:clrTo>
            </a:clrChange>
          </a:blip>
          <a:srcRect t="10236" b="17635"/>
          <a:stretch>
            <a:fillRect/>
          </a:stretch>
        </p:blipFill>
        <p:spPr bwMode="auto">
          <a:xfrm>
            <a:off x="6372225" y="5681663"/>
            <a:ext cx="2520950" cy="1060450"/>
          </a:xfrm>
          <a:prstGeom prst="rect">
            <a:avLst/>
          </a:prstGeom>
          <a:noFill/>
          <a:ln w="9525">
            <a:noFill/>
            <a:miter lim="800000"/>
            <a:headEnd/>
            <a:tailEnd/>
          </a:ln>
        </p:spPr>
      </p:pic>
      <p:sp>
        <p:nvSpPr>
          <p:cNvPr id="103426" name="Rectangle 2"/>
          <p:cNvSpPr>
            <a:spLocks noGrp="1" noChangeArrowheads="1"/>
          </p:cNvSpPr>
          <p:nvPr>
            <p:ph type="ctrTitle"/>
          </p:nvPr>
        </p:nvSpPr>
        <p:spPr>
          <a:xfrm>
            <a:off x="179388" y="3141663"/>
            <a:ext cx="8640762" cy="1150937"/>
          </a:xfrm>
        </p:spPr>
        <p:txBody>
          <a:bodyPr/>
          <a:lstStyle>
            <a:lvl1pPr algn="ctr">
              <a:defRPr/>
            </a:lvl1pPr>
          </a:lstStyle>
          <a:p>
            <a:r>
              <a:rPr lang="nl-NL"/>
              <a:t>Klik om het opmaakprofiel te bewerken</a:t>
            </a:r>
          </a:p>
        </p:txBody>
      </p:sp>
      <p:sp>
        <p:nvSpPr>
          <p:cNvPr id="103427" name="Rectangle 3"/>
          <p:cNvSpPr>
            <a:spLocks noGrp="1" noChangeArrowheads="1"/>
          </p:cNvSpPr>
          <p:nvPr>
            <p:ph type="subTitle" idx="1"/>
          </p:nvPr>
        </p:nvSpPr>
        <p:spPr>
          <a:xfrm>
            <a:off x="179388" y="4652963"/>
            <a:ext cx="8640762" cy="625475"/>
          </a:xfrm>
        </p:spPr>
        <p:txBody>
          <a:bodyPr/>
          <a:lstStyle>
            <a:lvl1pPr marL="0" indent="0" algn="ctr">
              <a:buFontTx/>
              <a:buNone/>
              <a:defRPr/>
            </a:lvl1pPr>
          </a:lstStyle>
          <a:p>
            <a:r>
              <a:rPr lang="nl-NL"/>
              <a:t>Klik om het opmaakprofiel van de modelondertitel te bewerken</a:t>
            </a:r>
          </a:p>
        </p:txBody>
      </p:sp>
      <p:sp>
        <p:nvSpPr>
          <p:cNvPr id="5" name="Rectangle 4"/>
          <p:cNvSpPr>
            <a:spLocks noGrp="1" noChangeArrowheads="1"/>
          </p:cNvSpPr>
          <p:nvPr>
            <p:ph type="dt" sz="half" idx="10"/>
          </p:nvPr>
        </p:nvSpPr>
        <p:spPr/>
        <p:txBody>
          <a:bodyPr/>
          <a:lstStyle>
            <a:lvl1pPr eaLnBrk="0" hangingPunct="0">
              <a:spcBef>
                <a:spcPct val="50000"/>
              </a:spcBef>
              <a:defRPr>
                <a:latin typeface="News Gothic" pitchFamily="34" charset="0"/>
              </a:defRPr>
            </a:lvl1pPr>
          </a:lstStyle>
          <a:p>
            <a:pPr>
              <a:defRPr/>
            </a:pPr>
            <a:endParaRPr lang="nl-NL"/>
          </a:p>
        </p:txBody>
      </p:sp>
      <p:sp>
        <p:nvSpPr>
          <p:cNvPr id="6" name="Rectangle 5"/>
          <p:cNvSpPr>
            <a:spLocks noGrp="1" noChangeArrowheads="1"/>
          </p:cNvSpPr>
          <p:nvPr>
            <p:ph type="ftr" sz="quarter" idx="11"/>
          </p:nvPr>
        </p:nvSpPr>
        <p:spPr/>
        <p:txBody>
          <a:bodyPr/>
          <a:lstStyle>
            <a:lvl1pPr eaLnBrk="0" hangingPunct="0">
              <a:spcBef>
                <a:spcPct val="50000"/>
              </a:spcBef>
              <a:defRPr>
                <a:latin typeface="News Gothic" pitchFamily="34" charset="0"/>
              </a:defRPr>
            </a:lvl1pPr>
          </a:lstStyle>
          <a:p>
            <a:pPr>
              <a:defRPr/>
            </a:pPr>
            <a:endParaRPr lang="nl-NL"/>
          </a:p>
        </p:txBody>
      </p:sp>
      <p:sp>
        <p:nvSpPr>
          <p:cNvPr id="7" name="Rectangle 6"/>
          <p:cNvSpPr>
            <a:spLocks noGrp="1" noChangeArrowheads="1"/>
          </p:cNvSpPr>
          <p:nvPr>
            <p:ph type="sldNum" sz="quarter" idx="12"/>
          </p:nvPr>
        </p:nvSpPr>
        <p:spPr/>
        <p:txBody>
          <a:bodyPr/>
          <a:lstStyle>
            <a:lvl1pPr eaLnBrk="0" hangingPunct="0">
              <a:spcBef>
                <a:spcPct val="50000"/>
              </a:spcBef>
              <a:defRPr>
                <a:latin typeface="News Gothic" pitchFamily="34" charset="0"/>
              </a:defRPr>
            </a:lvl1pPr>
          </a:lstStyle>
          <a:p>
            <a:pPr>
              <a:defRPr/>
            </a:pPr>
            <a:fld id="{67FF6EC7-49FD-4B38-89BE-0466948B5BFB}" type="slidenum">
              <a:rPr lang="nl-NL"/>
              <a:pPr>
                <a:defRPr/>
              </a:pPr>
              <a:t>‹#›</a:t>
            </a:fld>
            <a:endParaRPr lang="nl-N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p:txBody>
          <a:bodyPr/>
          <a:lstStyle>
            <a:lvl1pPr eaLnBrk="0" hangingPunct="0">
              <a:spcBef>
                <a:spcPct val="50000"/>
              </a:spcBef>
              <a:defRPr>
                <a:latin typeface="News Gothic" pitchFamily="34" charset="0"/>
              </a:defRPr>
            </a:lvl1pPr>
          </a:lstStyle>
          <a:p>
            <a:pPr>
              <a:defRPr/>
            </a:pPr>
            <a:endParaRPr lang="nl-NL"/>
          </a:p>
        </p:txBody>
      </p:sp>
      <p:sp>
        <p:nvSpPr>
          <p:cNvPr id="5" name="Rectangle 5"/>
          <p:cNvSpPr>
            <a:spLocks noGrp="1" noChangeArrowheads="1"/>
          </p:cNvSpPr>
          <p:nvPr>
            <p:ph type="ftr" sz="quarter" idx="11"/>
          </p:nvPr>
        </p:nvSpPr>
        <p:spPr/>
        <p:txBody>
          <a:bodyPr/>
          <a:lstStyle>
            <a:lvl1pPr eaLnBrk="0" hangingPunct="0">
              <a:spcBef>
                <a:spcPct val="50000"/>
              </a:spcBef>
              <a:defRPr>
                <a:latin typeface="News Gothic" pitchFamily="34" charset="0"/>
              </a:defRPr>
            </a:lvl1pPr>
          </a:lstStyle>
          <a:p>
            <a:pPr>
              <a:defRPr/>
            </a:pPr>
            <a:endParaRPr lang="nl-NL"/>
          </a:p>
        </p:txBody>
      </p:sp>
      <p:sp>
        <p:nvSpPr>
          <p:cNvPr id="6" name="Rectangle 6"/>
          <p:cNvSpPr>
            <a:spLocks noGrp="1" noChangeArrowheads="1"/>
          </p:cNvSpPr>
          <p:nvPr>
            <p:ph type="sldNum" sz="quarter" idx="12"/>
          </p:nvPr>
        </p:nvSpPr>
        <p:spPr/>
        <p:txBody>
          <a:bodyPr/>
          <a:lstStyle>
            <a:lvl1pPr eaLnBrk="0" hangingPunct="0">
              <a:spcBef>
                <a:spcPct val="50000"/>
              </a:spcBef>
              <a:defRPr>
                <a:latin typeface="News Gothic" pitchFamily="34" charset="0"/>
              </a:defRPr>
            </a:lvl1pPr>
          </a:lstStyle>
          <a:p>
            <a:pPr>
              <a:defRPr/>
            </a:pPr>
            <a:fld id="{9191634F-D2C1-4D60-878D-253F3ECB33D1}" type="slidenum">
              <a:rPr lang="nl-NL"/>
              <a:pPr>
                <a:defRPr/>
              </a:pPr>
              <a:t>‹#›</a:t>
            </a:fld>
            <a:endParaRPr lang="nl-N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p:txBody>
          <a:bodyPr/>
          <a:lstStyle>
            <a:lvl1pPr eaLnBrk="0" hangingPunct="0">
              <a:spcBef>
                <a:spcPct val="50000"/>
              </a:spcBef>
              <a:defRPr>
                <a:latin typeface="News Gothic" pitchFamily="34" charset="0"/>
              </a:defRPr>
            </a:lvl1pPr>
          </a:lstStyle>
          <a:p>
            <a:pPr>
              <a:defRPr/>
            </a:pPr>
            <a:endParaRPr lang="nl-NL"/>
          </a:p>
        </p:txBody>
      </p:sp>
      <p:sp>
        <p:nvSpPr>
          <p:cNvPr id="5" name="Rectangle 5"/>
          <p:cNvSpPr>
            <a:spLocks noGrp="1" noChangeArrowheads="1"/>
          </p:cNvSpPr>
          <p:nvPr>
            <p:ph type="ftr" sz="quarter" idx="11"/>
          </p:nvPr>
        </p:nvSpPr>
        <p:spPr/>
        <p:txBody>
          <a:bodyPr/>
          <a:lstStyle>
            <a:lvl1pPr eaLnBrk="0" hangingPunct="0">
              <a:spcBef>
                <a:spcPct val="50000"/>
              </a:spcBef>
              <a:defRPr>
                <a:latin typeface="News Gothic" pitchFamily="34" charset="0"/>
              </a:defRPr>
            </a:lvl1pPr>
          </a:lstStyle>
          <a:p>
            <a:pPr>
              <a:defRPr/>
            </a:pPr>
            <a:endParaRPr lang="nl-NL"/>
          </a:p>
        </p:txBody>
      </p:sp>
      <p:sp>
        <p:nvSpPr>
          <p:cNvPr id="6" name="Rectangle 6"/>
          <p:cNvSpPr>
            <a:spLocks noGrp="1" noChangeArrowheads="1"/>
          </p:cNvSpPr>
          <p:nvPr>
            <p:ph type="sldNum" sz="quarter" idx="12"/>
          </p:nvPr>
        </p:nvSpPr>
        <p:spPr/>
        <p:txBody>
          <a:bodyPr/>
          <a:lstStyle>
            <a:lvl1pPr eaLnBrk="0" hangingPunct="0">
              <a:spcBef>
                <a:spcPct val="50000"/>
              </a:spcBef>
              <a:defRPr>
                <a:latin typeface="News Gothic" pitchFamily="34" charset="0"/>
              </a:defRPr>
            </a:lvl1pPr>
          </a:lstStyle>
          <a:p>
            <a:pPr>
              <a:defRPr/>
            </a:pPr>
            <a:fld id="{C22B17D1-6104-40F6-84C2-E7D8E12E1598}" type="slidenum">
              <a:rPr lang="nl-NL"/>
              <a:pPr>
                <a:defRPr/>
              </a:pPr>
              <a:t>‹#›</a:t>
            </a:fld>
            <a:endParaRPr lang="nl-N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p:txBody>
          <a:bodyPr/>
          <a:lstStyle>
            <a:lvl1pPr eaLnBrk="0" hangingPunct="0">
              <a:spcBef>
                <a:spcPct val="50000"/>
              </a:spcBef>
              <a:defRPr>
                <a:latin typeface="News Gothic" pitchFamily="34" charset="0"/>
              </a:defRPr>
            </a:lvl1pPr>
          </a:lstStyle>
          <a:p>
            <a:pPr>
              <a:defRPr/>
            </a:pPr>
            <a:endParaRPr lang="nl-NL"/>
          </a:p>
        </p:txBody>
      </p:sp>
      <p:sp>
        <p:nvSpPr>
          <p:cNvPr id="6" name="Rectangle 5"/>
          <p:cNvSpPr>
            <a:spLocks noGrp="1" noChangeArrowheads="1"/>
          </p:cNvSpPr>
          <p:nvPr>
            <p:ph type="ftr" sz="quarter" idx="11"/>
          </p:nvPr>
        </p:nvSpPr>
        <p:spPr/>
        <p:txBody>
          <a:bodyPr/>
          <a:lstStyle>
            <a:lvl1pPr eaLnBrk="0" hangingPunct="0">
              <a:spcBef>
                <a:spcPct val="50000"/>
              </a:spcBef>
              <a:defRPr>
                <a:latin typeface="News Gothic" pitchFamily="34" charset="0"/>
              </a:defRPr>
            </a:lvl1pPr>
          </a:lstStyle>
          <a:p>
            <a:pPr>
              <a:defRPr/>
            </a:pPr>
            <a:endParaRPr lang="nl-NL"/>
          </a:p>
        </p:txBody>
      </p:sp>
      <p:sp>
        <p:nvSpPr>
          <p:cNvPr id="7" name="Rectangle 6"/>
          <p:cNvSpPr>
            <a:spLocks noGrp="1" noChangeArrowheads="1"/>
          </p:cNvSpPr>
          <p:nvPr>
            <p:ph type="sldNum" sz="quarter" idx="12"/>
          </p:nvPr>
        </p:nvSpPr>
        <p:spPr/>
        <p:txBody>
          <a:bodyPr/>
          <a:lstStyle>
            <a:lvl1pPr eaLnBrk="0" hangingPunct="0">
              <a:spcBef>
                <a:spcPct val="50000"/>
              </a:spcBef>
              <a:defRPr>
                <a:latin typeface="News Gothic" pitchFamily="34" charset="0"/>
              </a:defRPr>
            </a:lvl1pPr>
          </a:lstStyle>
          <a:p>
            <a:pPr>
              <a:defRPr/>
            </a:pPr>
            <a:fld id="{556E9874-036E-4B32-A036-11868174FF84}" type="slidenum">
              <a:rPr lang="nl-NL"/>
              <a:pPr>
                <a:defRPr/>
              </a:pPr>
              <a:t>‹#›</a:t>
            </a:fld>
            <a:endParaRPr lang="nl-N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dt" sz="half" idx="10"/>
          </p:nvPr>
        </p:nvSpPr>
        <p:spPr/>
        <p:txBody>
          <a:bodyPr/>
          <a:lstStyle>
            <a:lvl1pPr eaLnBrk="0" hangingPunct="0">
              <a:spcBef>
                <a:spcPct val="50000"/>
              </a:spcBef>
              <a:defRPr>
                <a:latin typeface="News Gothic" pitchFamily="34" charset="0"/>
              </a:defRPr>
            </a:lvl1pPr>
          </a:lstStyle>
          <a:p>
            <a:pPr>
              <a:defRPr/>
            </a:pPr>
            <a:endParaRPr lang="nl-NL"/>
          </a:p>
        </p:txBody>
      </p:sp>
      <p:sp>
        <p:nvSpPr>
          <p:cNvPr id="8" name="Rectangle 5"/>
          <p:cNvSpPr>
            <a:spLocks noGrp="1" noChangeArrowheads="1"/>
          </p:cNvSpPr>
          <p:nvPr>
            <p:ph type="ftr" sz="quarter" idx="11"/>
          </p:nvPr>
        </p:nvSpPr>
        <p:spPr/>
        <p:txBody>
          <a:bodyPr/>
          <a:lstStyle>
            <a:lvl1pPr eaLnBrk="0" hangingPunct="0">
              <a:spcBef>
                <a:spcPct val="50000"/>
              </a:spcBef>
              <a:defRPr>
                <a:latin typeface="News Gothic" pitchFamily="34" charset="0"/>
              </a:defRPr>
            </a:lvl1pPr>
          </a:lstStyle>
          <a:p>
            <a:pPr>
              <a:defRPr/>
            </a:pPr>
            <a:endParaRPr lang="nl-NL"/>
          </a:p>
        </p:txBody>
      </p:sp>
      <p:sp>
        <p:nvSpPr>
          <p:cNvPr id="9" name="Rectangle 6"/>
          <p:cNvSpPr>
            <a:spLocks noGrp="1" noChangeArrowheads="1"/>
          </p:cNvSpPr>
          <p:nvPr>
            <p:ph type="sldNum" sz="quarter" idx="12"/>
          </p:nvPr>
        </p:nvSpPr>
        <p:spPr/>
        <p:txBody>
          <a:bodyPr/>
          <a:lstStyle>
            <a:lvl1pPr eaLnBrk="0" hangingPunct="0">
              <a:spcBef>
                <a:spcPct val="50000"/>
              </a:spcBef>
              <a:defRPr>
                <a:latin typeface="News Gothic" pitchFamily="34" charset="0"/>
              </a:defRPr>
            </a:lvl1pPr>
          </a:lstStyle>
          <a:p>
            <a:pPr>
              <a:defRPr/>
            </a:pPr>
            <a:fld id="{AE278887-5CD9-431B-81A4-7F75320B8B8B}" type="slidenum">
              <a:rPr lang="nl-NL"/>
              <a:pPr>
                <a:defRPr/>
              </a:pPr>
              <a:t>‹#›</a:t>
            </a:fld>
            <a:endParaRPr lang="nl-N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4"/>
          <p:cNvSpPr>
            <a:spLocks noGrp="1" noChangeArrowheads="1"/>
          </p:cNvSpPr>
          <p:nvPr>
            <p:ph type="dt" sz="half" idx="10"/>
          </p:nvPr>
        </p:nvSpPr>
        <p:spPr/>
        <p:txBody>
          <a:bodyPr/>
          <a:lstStyle>
            <a:lvl1pPr eaLnBrk="0" hangingPunct="0">
              <a:spcBef>
                <a:spcPct val="50000"/>
              </a:spcBef>
              <a:defRPr>
                <a:latin typeface="News Gothic" pitchFamily="34" charset="0"/>
              </a:defRPr>
            </a:lvl1pPr>
          </a:lstStyle>
          <a:p>
            <a:pPr>
              <a:defRPr/>
            </a:pPr>
            <a:endParaRPr lang="nl-NL"/>
          </a:p>
        </p:txBody>
      </p:sp>
      <p:sp>
        <p:nvSpPr>
          <p:cNvPr id="4" name="Rectangle 5"/>
          <p:cNvSpPr>
            <a:spLocks noGrp="1" noChangeArrowheads="1"/>
          </p:cNvSpPr>
          <p:nvPr>
            <p:ph type="ftr" sz="quarter" idx="11"/>
          </p:nvPr>
        </p:nvSpPr>
        <p:spPr/>
        <p:txBody>
          <a:bodyPr/>
          <a:lstStyle>
            <a:lvl1pPr eaLnBrk="0" hangingPunct="0">
              <a:spcBef>
                <a:spcPct val="50000"/>
              </a:spcBef>
              <a:defRPr>
                <a:latin typeface="News Gothic" pitchFamily="34" charset="0"/>
              </a:defRPr>
            </a:lvl1pPr>
          </a:lstStyle>
          <a:p>
            <a:pPr>
              <a:defRPr/>
            </a:pPr>
            <a:endParaRPr lang="nl-NL"/>
          </a:p>
        </p:txBody>
      </p:sp>
      <p:sp>
        <p:nvSpPr>
          <p:cNvPr id="5" name="Rectangle 6"/>
          <p:cNvSpPr>
            <a:spLocks noGrp="1" noChangeArrowheads="1"/>
          </p:cNvSpPr>
          <p:nvPr>
            <p:ph type="sldNum" sz="quarter" idx="12"/>
          </p:nvPr>
        </p:nvSpPr>
        <p:spPr/>
        <p:txBody>
          <a:bodyPr/>
          <a:lstStyle>
            <a:lvl1pPr eaLnBrk="0" hangingPunct="0">
              <a:spcBef>
                <a:spcPct val="50000"/>
              </a:spcBef>
              <a:defRPr>
                <a:latin typeface="News Gothic" pitchFamily="34" charset="0"/>
              </a:defRPr>
            </a:lvl1pPr>
          </a:lstStyle>
          <a:p>
            <a:pPr>
              <a:defRPr/>
            </a:pPr>
            <a:fld id="{7EE915D2-BA28-43DE-BF54-CDA9986EDC33}" type="slidenum">
              <a:rPr lang="nl-NL"/>
              <a:pPr>
                <a:defRPr/>
              </a:pPr>
              <a:t>‹#›</a:t>
            </a:fld>
            <a:endParaRPr lang="nl-N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spcBef>
                <a:spcPct val="50000"/>
              </a:spcBef>
              <a:defRPr>
                <a:latin typeface="News Gothic" pitchFamily="34" charset="0"/>
              </a:defRPr>
            </a:lvl1pPr>
          </a:lstStyle>
          <a:p>
            <a:pPr>
              <a:defRPr/>
            </a:pPr>
            <a:endParaRPr lang="nl-NL"/>
          </a:p>
        </p:txBody>
      </p:sp>
      <p:sp>
        <p:nvSpPr>
          <p:cNvPr id="3" name="Rectangle 5"/>
          <p:cNvSpPr>
            <a:spLocks noGrp="1" noChangeArrowheads="1"/>
          </p:cNvSpPr>
          <p:nvPr>
            <p:ph type="ftr" sz="quarter" idx="11"/>
          </p:nvPr>
        </p:nvSpPr>
        <p:spPr/>
        <p:txBody>
          <a:bodyPr/>
          <a:lstStyle>
            <a:lvl1pPr eaLnBrk="0" hangingPunct="0">
              <a:spcBef>
                <a:spcPct val="50000"/>
              </a:spcBef>
              <a:defRPr>
                <a:latin typeface="News Gothic" pitchFamily="34" charset="0"/>
              </a:defRPr>
            </a:lvl1pPr>
          </a:lstStyle>
          <a:p>
            <a:pPr>
              <a:defRPr/>
            </a:pPr>
            <a:endParaRPr lang="nl-NL"/>
          </a:p>
        </p:txBody>
      </p:sp>
      <p:sp>
        <p:nvSpPr>
          <p:cNvPr id="4" name="Rectangle 6"/>
          <p:cNvSpPr>
            <a:spLocks noGrp="1" noChangeArrowheads="1"/>
          </p:cNvSpPr>
          <p:nvPr>
            <p:ph type="sldNum" sz="quarter" idx="12"/>
          </p:nvPr>
        </p:nvSpPr>
        <p:spPr/>
        <p:txBody>
          <a:bodyPr/>
          <a:lstStyle>
            <a:lvl1pPr eaLnBrk="0" hangingPunct="0">
              <a:spcBef>
                <a:spcPct val="50000"/>
              </a:spcBef>
              <a:defRPr>
                <a:latin typeface="News Gothic" pitchFamily="34" charset="0"/>
              </a:defRPr>
            </a:lvl1pPr>
          </a:lstStyle>
          <a:p>
            <a:pPr>
              <a:defRPr/>
            </a:pPr>
            <a:fld id="{14FF83FE-698C-47EC-9CDE-E8E2BC62870D}" type="slidenum">
              <a:rPr lang="nl-NL"/>
              <a:pPr>
                <a:defRPr/>
              </a:pPr>
              <a:t>‹#›</a:t>
            </a:fld>
            <a:endParaRPr lang="nl-N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p:txBody>
          <a:bodyPr/>
          <a:lstStyle>
            <a:lvl1pPr eaLnBrk="0" hangingPunct="0">
              <a:spcBef>
                <a:spcPct val="50000"/>
              </a:spcBef>
              <a:defRPr>
                <a:latin typeface="News Gothic" pitchFamily="34" charset="0"/>
              </a:defRPr>
            </a:lvl1pPr>
          </a:lstStyle>
          <a:p>
            <a:pPr>
              <a:defRPr/>
            </a:pPr>
            <a:endParaRPr lang="nl-NL"/>
          </a:p>
        </p:txBody>
      </p:sp>
      <p:sp>
        <p:nvSpPr>
          <p:cNvPr id="6" name="Rectangle 5"/>
          <p:cNvSpPr>
            <a:spLocks noGrp="1" noChangeArrowheads="1"/>
          </p:cNvSpPr>
          <p:nvPr>
            <p:ph type="ftr" sz="quarter" idx="11"/>
          </p:nvPr>
        </p:nvSpPr>
        <p:spPr/>
        <p:txBody>
          <a:bodyPr/>
          <a:lstStyle>
            <a:lvl1pPr eaLnBrk="0" hangingPunct="0">
              <a:spcBef>
                <a:spcPct val="50000"/>
              </a:spcBef>
              <a:defRPr>
                <a:latin typeface="News Gothic" pitchFamily="34" charset="0"/>
              </a:defRPr>
            </a:lvl1pPr>
          </a:lstStyle>
          <a:p>
            <a:pPr>
              <a:defRPr/>
            </a:pPr>
            <a:endParaRPr lang="nl-NL"/>
          </a:p>
        </p:txBody>
      </p:sp>
      <p:sp>
        <p:nvSpPr>
          <p:cNvPr id="7" name="Rectangle 6"/>
          <p:cNvSpPr>
            <a:spLocks noGrp="1" noChangeArrowheads="1"/>
          </p:cNvSpPr>
          <p:nvPr>
            <p:ph type="sldNum" sz="quarter" idx="12"/>
          </p:nvPr>
        </p:nvSpPr>
        <p:spPr/>
        <p:txBody>
          <a:bodyPr/>
          <a:lstStyle>
            <a:lvl1pPr eaLnBrk="0" hangingPunct="0">
              <a:spcBef>
                <a:spcPct val="50000"/>
              </a:spcBef>
              <a:defRPr>
                <a:latin typeface="News Gothic" pitchFamily="34" charset="0"/>
              </a:defRPr>
            </a:lvl1pPr>
          </a:lstStyle>
          <a:p>
            <a:pPr>
              <a:defRPr/>
            </a:pPr>
            <a:fld id="{9A83943C-8ECF-4C1E-9AC9-24F9E1E3AFF2}" type="slidenum">
              <a:rPr lang="nl-NL"/>
              <a:pPr>
                <a:defRPr/>
              </a:pPr>
              <a:t>‹#›</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p:txBody>
          <a:bodyPr/>
          <a:lstStyle>
            <a:lvl1pPr eaLnBrk="0" hangingPunct="0">
              <a:spcBef>
                <a:spcPct val="50000"/>
              </a:spcBef>
              <a:defRPr>
                <a:latin typeface="News Gothic" pitchFamily="34" charset="0"/>
              </a:defRPr>
            </a:lvl1pPr>
          </a:lstStyle>
          <a:p>
            <a:pPr>
              <a:defRPr/>
            </a:pPr>
            <a:endParaRPr lang="nl-NL"/>
          </a:p>
        </p:txBody>
      </p:sp>
      <p:sp>
        <p:nvSpPr>
          <p:cNvPr id="6" name="Rectangle 5"/>
          <p:cNvSpPr>
            <a:spLocks noGrp="1" noChangeArrowheads="1"/>
          </p:cNvSpPr>
          <p:nvPr>
            <p:ph type="ftr" sz="quarter" idx="11"/>
          </p:nvPr>
        </p:nvSpPr>
        <p:spPr/>
        <p:txBody>
          <a:bodyPr/>
          <a:lstStyle>
            <a:lvl1pPr eaLnBrk="0" hangingPunct="0">
              <a:spcBef>
                <a:spcPct val="50000"/>
              </a:spcBef>
              <a:defRPr>
                <a:latin typeface="News Gothic" pitchFamily="34" charset="0"/>
              </a:defRPr>
            </a:lvl1pPr>
          </a:lstStyle>
          <a:p>
            <a:pPr>
              <a:defRPr/>
            </a:pPr>
            <a:endParaRPr lang="nl-NL"/>
          </a:p>
        </p:txBody>
      </p:sp>
      <p:sp>
        <p:nvSpPr>
          <p:cNvPr id="7" name="Rectangle 6"/>
          <p:cNvSpPr>
            <a:spLocks noGrp="1" noChangeArrowheads="1"/>
          </p:cNvSpPr>
          <p:nvPr>
            <p:ph type="sldNum" sz="quarter" idx="12"/>
          </p:nvPr>
        </p:nvSpPr>
        <p:spPr/>
        <p:txBody>
          <a:bodyPr/>
          <a:lstStyle>
            <a:lvl1pPr eaLnBrk="0" hangingPunct="0">
              <a:spcBef>
                <a:spcPct val="50000"/>
              </a:spcBef>
              <a:defRPr>
                <a:latin typeface="News Gothic" pitchFamily="34" charset="0"/>
              </a:defRPr>
            </a:lvl1pPr>
          </a:lstStyle>
          <a:p>
            <a:pPr>
              <a:defRPr/>
            </a:pPr>
            <a:fld id="{D483579D-C737-48AC-88E6-0D230A1B03BC}" type="slidenum">
              <a:rPr lang="nl-NL"/>
              <a:pPr>
                <a:defRPr/>
              </a:pPr>
              <a:t>‹#›</a:t>
            </a:fld>
            <a:endParaRPr lang="nl-N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p:txBody>
          <a:bodyPr/>
          <a:lstStyle>
            <a:lvl1pPr eaLnBrk="0" hangingPunct="0">
              <a:spcBef>
                <a:spcPct val="50000"/>
              </a:spcBef>
              <a:defRPr>
                <a:latin typeface="News Gothic" pitchFamily="34" charset="0"/>
              </a:defRPr>
            </a:lvl1pPr>
          </a:lstStyle>
          <a:p>
            <a:pPr>
              <a:defRPr/>
            </a:pPr>
            <a:endParaRPr lang="nl-NL"/>
          </a:p>
        </p:txBody>
      </p:sp>
      <p:sp>
        <p:nvSpPr>
          <p:cNvPr id="5" name="Rectangle 5"/>
          <p:cNvSpPr>
            <a:spLocks noGrp="1" noChangeArrowheads="1"/>
          </p:cNvSpPr>
          <p:nvPr>
            <p:ph type="ftr" sz="quarter" idx="11"/>
          </p:nvPr>
        </p:nvSpPr>
        <p:spPr/>
        <p:txBody>
          <a:bodyPr/>
          <a:lstStyle>
            <a:lvl1pPr eaLnBrk="0" hangingPunct="0">
              <a:spcBef>
                <a:spcPct val="50000"/>
              </a:spcBef>
              <a:defRPr>
                <a:latin typeface="News Gothic" pitchFamily="34" charset="0"/>
              </a:defRPr>
            </a:lvl1pPr>
          </a:lstStyle>
          <a:p>
            <a:pPr>
              <a:defRPr/>
            </a:pPr>
            <a:endParaRPr lang="nl-NL"/>
          </a:p>
        </p:txBody>
      </p:sp>
      <p:sp>
        <p:nvSpPr>
          <p:cNvPr id="6" name="Rectangle 6"/>
          <p:cNvSpPr>
            <a:spLocks noGrp="1" noChangeArrowheads="1"/>
          </p:cNvSpPr>
          <p:nvPr>
            <p:ph type="sldNum" sz="quarter" idx="12"/>
          </p:nvPr>
        </p:nvSpPr>
        <p:spPr/>
        <p:txBody>
          <a:bodyPr/>
          <a:lstStyle>
            <a:lvl1pPr eaLnBrk="0" hangingPunct="0">
              <a:spcBef>
                <a:spcPct val="50000"/>
              </a:spcBef>
              <a:defRPr>
                <a:latin typeface="News Gothic" pitchFamily="34" charset="0"/>
              </a:defRPr>
            </a:lvl1pPr>
          </a:lstStyle>
          <a:p>
            <a:pPr>
              <a:defRPr/>
            </a:pPr>
            <a:fld id="{53751423-6530-4011-80AB-09F4F6B8B79E}" type="slidenum">
              <a:rPr lang="nl-NL"/>
              <a:pPr>
                <a:defRPr/>
              </a:pPr>
              <a:t>‹#›</a:t>
            </a:fld>
            <a:endParaRPr lang="nl-N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p:txBody>
          <a:bodyPr/>
          <a:lstStyle>
            <a:lvl1pPr eaLnBrk="0" hangingPunct="0">
              <a:spcBef>
                <a:spcPct val="50000"/>
              </a:spcBef>
              <a:defRPr>
                <a:latin typeface="News Gothic" pitchFamily="34" charset="0"/>
              </a:defRPr>
            </a:lvl1pPr>
          </a:lstStyle>
          <a:p>
            <a:pPr>
              <a:defRPr/>
            </a:pPr>
            <a:endParaRPr lang="nl-NL"/>
          </a:p>
        </p:txBody>
      </p:sp>
      <p:sp>
        <p:nvSpPr>
          <p:cNvPr id="5" name="Rectangle 5"/>
          <p:cNvSpPr>
            <a:spLocks noGrp="1" noChangeArrowheads="1"/>
          </p:cNvSpPr>
          <p:nvPr>
            <p:ph type="ftr" sz="quarter" idx="11"/>
          </p:nvPr>
        </p:nvSpPr>
        <p:spPr/>
        <p:txBody>
          <a:bodyPr/>
          <a:lstStyle>
            <a:lvl1pPr eaLnBrk="0" hangingPunct="0">
              <a:spcBef>
                <a:spcPct val="50000"/>
              </a:spcBef>
              <a:defRPr>
                <a:latin typeface="News Gothic" pitchFamily="34" charset="0"/>
              </a:defRPr>
            </a:lvl1pPr>
          </a:lstStyle>
          <a:p>
            <a:pPr>
              <a:defRPr/>
            </a:pPr>
            <a:endParaRPr lang="nl-NL"/>
          </a:p>
        </p:txBody>
      </p:sp>
      <p:sp>
        <p:nvSpPr>
          <p:cNvPr id="6" name="Rectangle 6"/>
          <p:cNvSpPr>
            <a:spLocks noGrp="1" noChangeArrowheads="1"/>
          </p:cNvSpPr>
          <p:nvPr>
            <p:ph type="sldNum" sz="quarter" idx="12"/>
          </p:nvPr>
        </p:nvSpPr>
        <p:spPr/>
        <p:txBody>
          <a:bodyPr/>
          <a:lstStyle>
            <a:lvl1pPr eaLnBrk="0" hangingPunct="0">
              <a:spcBef>
                <a:spcPct val="50000"/>
              </a:spcBef>
              <a:defRPr>
                <a:latin typeface="News Gothic" pitchFamily="34" charset="0"/>
              </a:defRPr>
            </a:lvl1pPr>
          </a:lstStyle>
          <a:p>
            <a:pPr>
              <a:defRPr/>
            </a:pPr>
            <a:fld id="{D79489BA-EDF4-4766-BE76-51D760175E72}" type="slidenum">
              <a:rPr lang="nl-NL"/>
              <a:pPr>
                <a:defRPr/>
              </a:pPr>
              <a:t>‹#›</a:t>
            </a:fld>
            <a:endParaRPr lang="nl-NL"/>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286000"/>
            <a:ext cx="9144000" cy="1143000"/>
          </a:xfrm>
          <a:prstGeom prst="rect">
            <a:avLst/>
          </a:prstGeom>
          <a:solidFill>
            <a:schemeClr val="tx1"/>
          </a:solidFill>
          <a:ln w="9525">
            <a:noFill/>
            <a:miter lim="800000"/>
            <a:headEnd/>
            <a:tailEnd/>
          </a:ln>
          <a:effectLst/>
        </p:spPr>
        <p:txBody>
          <a:bodyPr wrap="none" anchor="ctr"/>
          <a:lstStyle/>
          <a:p>
            <a:pPr eaLnBrk="1" hangingPunct="1">
              <a:lnSpc>
                <a:spcPts val="2800"/>
              </a:lnSpc>
              <a:spcBef>
                <a:spcPct val="0"/>
              </a:spcBef>
              <a:spcAft>
                <a:spcPts val="1400"/>
              </a:spcAft>
            </a:pPr>
            <a:endParaRPr lang="nl-NL" sz="800">
              <a:solidFill>
                <a:srgbClr val="000000"/>
              </a:solidFill>
              <a:latin typeface="Arial" charset="0"/>
            </a:endParaRPr>
          </a:p>
        </p:txBody>
      </p:sp>
      <p:pic>
        <p:nvPicPr>
          <p:cNvPr id="5" name="Picture 5"/>
          <p:cNvPicPr>
            <a:picLocks noChangeAspect="1" noChangeArrowheads="1"/>
          </p:cNvPicPr>
          <p:nvPr/>
        </p:nvPicPr>
        <p:blipFill>
          <a:blip r:embed="rId2"/>
          <a:srcRect/>
          <a:stretch>
            <a:fillRect/>
          </a:stretch>
        </p:blipFill>
        <p:spPr bwMode="auto">
          <a:xfrm>
            <a:off x="8178800" y="2286000"/>
            <a:ext cx="965200" cy="1143000"/>
          </a:xfrm>
          <a:prstGeom prst="rect">
            <a:avLst/>
          </a:prstGeom>
          <a:noFill/>
          <a:ln w="9525">
            <a:noFill/>
            <a:miter lim="800000"/>
            <a:headEnd/>
            <a:tailEnd/>
          </a:ln>
        </p:spPr>
      </p:pic>
      <p:sp>
        <p:nvSpPr>
          <p:cNvPr id="276483" name="Rectangle 3"/>
          <p:cNvSpPr>
            <a:spLocks noGrp="1" noChangeArrowheads="1"/>
          </p:cNvSpPr>
          <p:nvPr>
            <p:ph type="ctrTitle"/>
          </p:nvPr>
        </p:nvSpPr>
        <p:spPr>
          <a:xfrm>
            <a:off x="990600" y="2286000"/>
            <a:ext cx="7467600" cy="990600"/>
          </a:xfrm>
        </p:spPr>
        <p:txBody>
          <a:bodyPr/>
          <a:lstStyle>
            <a:lvl1pPr>
              <a:defRPr/>
            </a:lvl1pPr>
          </a:lstStyle>
          <a:p>
            <a:pPr lvl="0"/>
            <a:r>
              <a:rPr lang="en-US" noProof="0" smtClean="0"/>
              <a:t>Titelstijl van model bewerken</a:t>
            </a:r>
          </a:p>
        </p:txBody>
      </p:sp>
      <p:sp>
        <p:nvSpPr>
          <p:cNvPr id="276484" name="Rectangle 4"/>
          <p:cNvSpPr>
            <a:spLocks noGrp="1" noChangeArrowheads="1"/>
          </p:cNvSpPr>
          <p:nvPr>
            <p:ph type="subTitle" idx="1"/>
          </p:nvPr>
        </p:nvSpPr>
        <p:spPr>
          <a:xfrm>
            <a:off x="990600" y="3657600"/>
            <a:ext cx="7162800" cy="914400"/>
          </a:xfrm>
        </p:spPr>
        <p:txBody>
          <a:bodyPr/>
          <a:lstStyle>
            <a:lvl1pPr>
              <a:spcAft>
                <a:spcPct val="0"/>
              </a:spcAft>
              <a:defRPr/>
            </a:lvl1pPr>
          </a:lstStyle>
          <a:p>
            <a:pPr lvl="0"/>
            <a:r>
              <a:rPr lang="en-US" noProof="0" smtClean="0"/>
              <a:t>Klik om de titelstijl van het model te bewerken</a:t>
            </a: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50000"/>
              </a:spcBef>
              <a:defRPr>
                <a:latin typeface="News Gothic" pitchFamily="34" charset="0"/>
              </a:defRPr>
            </a:lvl1pPr>
          </a:lstStyle>
          <a:p>
            <a:pPr>
              <a:defRPr/>
            </a:pPr>
            <a:fld id="{58E5AEA5-4CC1-4BC8-B053-D8B4C6FE6008}" type="slidenum">
              <a:rPr lang="en-US"/>
              <a:pPr>
                <a:defRPr/>
              </a:pPr>
              <a:t>‹#›</a:t>
            </a:fld>
            <a:endParaRPr lang="en-US" sz="1400">
              <a:solidFill>
                <a:srgbClr val="FFFFFF"/>
              </a:solidFill>
              <a:latin typeface="Times" pitchFamily="18" charset="0"/>
            </a:endParaRP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5"/>
          <p:cNvSpPr>
            <a:spLocks noGrp="1" noChangeArrowheads="1"/>
          </p:cNvSpPr>
          <p:nvPr>
            <p:ph type="sldNum"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50000"/>
              </a:spcBef>
              <a:defRPr>
                <a:latin typeface="News Gothic" pitchFamily="34" charset="0"/>
              </a:defRPr>
            </a:lvl1pPr>
          </a:lstStyle>
          <a:p>
            <a:pPr>
              <a:defRPr/>
            </a:pPr>
            <a:fld id="{E3A7495B-8314-45EE-A65A-F92845E8F559}" type="slidenum">
              <a:rPr lang="en-US"/>
              <a:pPr>
                <a:defRPr/>
              </a:pPr>
              <a:t>‹#›</a:t>
            </a:fld>
            <a:endParaRPr lang="en-US" sz="1400">
              <a:solidFill>
                <a:srgbClr val="FFFFFF"/>
              </a:solidFill>
              <a:latin typeface="Times" pitchFamily="18" charset="0"/>
            </a:endParaRP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990600" y="1371600"/>
            <a:ext cx="35052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371600"/>
            <a:ext cx="35052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sldNum"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50000"/>
              </a:spcBef>
              <a:defRPr>
                <a:latin typeface="News Gothic" pitchFamily="34" charset="0"/>
              </a:defRPr>
            </a:lvl1pPr>
          </a:lstStyle>
          <a:p>
            <a:pPr>
              <a:defRPr/>
            </a:pPr>
            <a:fld id="{0F8979FA-3637-417B-B331-8467EA13D77A}" type="slidenum">
              <a:rPr lang="en-US"/>
              <a:pPr>
                <a:defRPr/>
              </a:pPr>
              <a:t>‹#›</a:t>
            </a:fld>
            <a:endParaRPr lang="en-US" sz="1400">
              <a:solidFill>
                <a:srgbClr val="FFFFFF"/>
              </a:solidFill>
              <a:latin typeface="Times" pitchFamily="18" charset="0"/>
            </a:endParaRP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5"/>
          <p:cNvSpPr>
            <a:spLocks noGrp="1" noChangeArrowheads="1"/>
          </p:cNvSpPr>
          <p:nvPr>
            <p:ph type="sldNum"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50000"/>
              </a:spcBef>
              <a:defRPr>
                <a:latin typeface="News Gothic" pitchFamily="34" charset="0"/>
              </a:defRPr>
            </a:lvl1pPr>
          </a:lstStyle>
          <a:p>
            <a:pPr>
              <a:defRPr/>
            </a:pPr>
            <a:fld id="{BF3BD368-3F0D-4900-A008-69788A090B33}" type="slidenum">
              <a:rPr lang="en-US"/>
              <a:pPr>
                <a:defRPr/>
              </a:pPr>
              <a:t>‹#›</a:t>
            </a:fld>
            <a:endParaRPr lang="en-US" sz="1400">
              <a:solidFill>
                <a:srgbClr val="FFFFFF"/>
              </a:solidFill>
              <a:latin typeface="Times" pitchFamily="18" charset="0"/>
            </a:endParaRP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5"/>
          <p:cNvSpPr>
            <a:spLocks noGrp="1" noChangeArrowheads="1"/>
          </p:cNvSpPr>
          <p:nvPr>
            <p:ph type="sldNum"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50000"/>
              </a:spcBef>
              <a:defRPr>
                <a:latin typeface="News Gothic" pitchFamily="34" charset="0"/>
              </a:defRPr>
            </a:lvl1pPr>
          </a:lstStyle>
          <a:p>
            <a:pPr>
              <a:defRPr/>
            </a:pPr>
            <a:fld id="{B51181BF-2350-44F7-96EA-0238BAAE8876}" type="slidenum">
              <a:rPr lang="en-US"/>
              <a:pPr>
                <a:defRPr/>
              </a:pPr>
              <a:t>‹#›</a:t>
            </a:fld>
            <a:endParaRPr lang="en-US" sz="1400">
              <a:solidFill>
                <a:srgbClr val="FFFFFF"/>
              </a:solidFill>
              <a:latin typeface="Times" pitchFamily="18" charset="0"/>
            </a:endParaRP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50000"/>
              </a:spcBef>
              <a:defRPr>
                <a:latin typeface="News Gothic" pitchFamily="34" charset="0"/>
              </a:defRPr>
            </a:lvl1pPr>
          </a:lstStyle>
          <a:p>
            <a:pPr>
              <a:defRPr/>
            </a:pPr>
            <a:fld id="{0355745B-2E44-4ACC-894E-8C83A6A38D69}" type="slidenum">
              <a:rPr lang="en-US"/>
              <a:pPr>
                <a:defRPr/>
              </a:pPr>
              <a:t>‹#›</a:t>
            </a:fld>
            <a:endParaRPr lang="en-US" sz="1400">
              <a:solidFill>
                <a:srgbClr val="FFFFFF"/>
              </a:solidFill>
              <a:latin typeface="Times" pitchFamily="18" charset="0"/>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sldNum"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50000"/>
              </a:spcBef>
              <a:defRPr>
                <a:latin typeface="News Gothic" pitchFamily="34" charset="0"/>
              </a:defRPr>
            </a:lvl1pPr>
          </a:lstStyle>
          <a:p>
            <a:pPr>
              <a:defRPr/>
            </a:pPr>
            <a:fld id="{7C9EB867-4872-427F-B993-0843EC6695E1}" type="slidenum">
              <a:rPr lang="en-US"/>
              <a:pPr>
                <a:defRPr/>
              </a:pPr>
              <a:t>‹#›</a:t>
            </a:fld>
            <a:endParaRPr lang="en-US" sz="1400">
              <a:solidFill>
                <a:srgbClr val="FFFFFF"/>
              </a:solidFill>
              <a:latin typeface="Times" pitchFamily="18" charset="0"/>
            </a:endParaRP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sldNum"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50000"/>
              </a:spcBef>
              <a:defRPr>
                <a:latin typeface="News Gothic" pitchFamily="34" charset="0"/>
              </a:defRPr>
            </a:lvl1pPr>
          </a:lstStyle>
          <a:p>
            <a:pPr>
              <a:defRPr/>
            </a:pPr>
            <a:fld id="{7283E447-248C-42D9-9038-9B0C0F4649AD}" type="slidenum">
              <a:rPr lang="en-US"/>
              <a:pPr>
                <a:defRPr/>
              </a:pPr>
              <a:t>‹#›</a:t>
            </a:fld>
            <a:endParaRPr lang="en-US" sz="1400">
              <a:solidFill>
                <a:srgbClr val="FFFFFF"/>
              </a:solidFill>
              <a:latin typeface="Times" pitchFamily="18" charset="0"/>
            </a:endParaRP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50000"/>
              </a:spcBef>
              <a:defRPr>
                <a:latin typeface="News Gothic" pitchFamily="34" charset="0"/>
              </a:defRPr>
            </a:lvl1pPr>
          </a:lstStyle>
          <a:p>
            <a:pPr>
              <a:defRPr/>
            </a:pPr>
            <a:fld id="{7E00D065-146C-4C73-8BA8-817261234B84}" type="slidenum">
              <a:rPr lang="en-US"/>
              <a:pPr>
                <a:defRPr/>
              </a:pPr>
              <a:t>‹#›</a:t>
            </a:fld>
            <a:endParaRPr lang="en-US" sz="1400">
              <a:solidFill>
                <a:srgbClr val="FFFFFF"/>
              </a:solidFill>
              <a:latin typeface="Times" pitchFamily="18" charset="0"/>
            </a:endParaRP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362700" y="0"/>
            <a:ext cx="1790700" cy="63246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990600" y="0"/>
            <a:ext cx="5219700" cy="63246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50000"/>
              </a:spcBef>
              <a:defRPr>
                <a:latin typeface="News Gothic" pitchFamily="34" charset="0"/>
              </a:defRPr>
            </a:lvl1pPr>
          </a:lstStyle>
          <a:p>
            <a:pPr>
              <a:defRPr/>
            </a:pPr>
            <a:fld id="{13EF2C2D-5695-4750-A48C-4454E8BB8950}" type="slidenum">
              <a:rPr lang="en-US"/>
              <a:pPr>
                <a:defRPr/>
              </a:pPr>
              <a:t>‹#›</a:t>
            </a:fld>
            <a:endParaRPr lang="en-US" sz="1400">
              <a:solidFill>
                <a:srgbClr val="FFFFFF"/>
              </a:solidFill>
              <a:latin typeface="Times" pitchFamily="18" charset="0"/>
            </a:endParaRP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Object">
    <p:spTree>
      <p:nvGrpSpPr>
        <p:cNvPr id="1" name=""/>
        <p:cNvGrpSpPr/>
        <p:nvPr/>
      </p:nvGrpSpPr>
      <p:grpSpPr>
        <a:xfrm>
          <a:off x="0" y="0"/>
          <a:ext cx="0" cy="0"/>
          <a:chOff x="0" y="0"/>
          <a:chExt cx="0" cy="0"/>
        </a:xfrm>
      </p:grpSpPr>
      <p:sp>
        <p:nvSpPr>
          <p:cNvPr id="2" name="Tijdelijke aanduiding voor inhoud 1"/>
          <p:cNvSpPr>
            <a:spLocks noGrp="1"/>
          </p:cNvSpPr>
          <p:nvPr>
            <p:ph/>
          </p:nvPr>
        </p:nvSpPr>
        <p:spPr>
          <a:xfrm>
            <a:off x="990600" y="0"/>
            <a:ext cx="7162800" cy="63246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3" name="Rectangle 5"/>
          <p:cNvSpPr>
            <a:spLocks noGrp="1" noChangeArrowheads="1"/>
          </p:cNvSpPr>
          <p:nvPr>
            <p:ph type="sldNum"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50000"/>
              </a:spcBef>
              <a:defRPr>
                <a:latin typeface="News Gothic" pitchFamily="34" charset="0"/>
              </a:defRPr>
            </a:lvl1pPr>
          </a:lstStyle>
          <a:p>
            <a:pPr>
              <a:defRPr/>
            </a:pPr>
            <a:fld id="{AD3BB1C7-27DA-48C6-9BD4-9270EE1C80D1}" type="slidenum">
              <a:rPr lang="en-US"/>
              <a:pPr>
                <a:defRPr/>
              </a:pPr>
              <a:t>‹#›</a:t>
            </a:fld>
            <a:endParaRPr lang="en-US" sz="1400">
              <a:solidFill>
                <a:srgbClr val="FFFFFF"/>
              </a:solidFill>
              <a:latin typeface="Times" pitchFamily="18" charset="0"/>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3400" y="1371600"/>
            <a:ext cx="39624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371600"/>
            <a:ext cx="39624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4C78"/>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533400" y="1371600"/>
            <a:ext cx="8077200" cy="4495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7" name="Line 3"/>
          <p:cNvSpPr>
            <a:spLocks noChangeShapeType="1"/>
          </p:cNvSpPr>
          <p:nvPr/>
        </p:nvSpPr>
        <p:spPr bwMode="auto">
          <a:xfrm>
            <a:off x="0" y="919163"/>
            <a:ext cx="9144000" cy="0"/>
          </a:xfrm>
          <a:prstGeom prst="line">
            <a:avLst/>
          </a:prstGeom>
          <a:noFill/>
          <a:ln w="12700">
            <a:solidFill>
              <a:schemeClr val="tx1"/>
            </a:solidFill>
            <a:round/>
            <a:headEnd/>
            <a:tailEnd/>
          </a:ln>
          <a:effectLst/>
        </p:spPr>
        <p:txBody>
          <a:bodyPr wrap="none" anchor="ctr"/>
          <a:lstStyle/>
          <a:p>
            <a:endParaRPr lang="en-US"/>
          </a:p>
        </p:txBody>
      </p:sp>
      <p:sp>
        <p:nvSpPr>
          <p:cNvPr id="1028" name="Rectangle 4"/>
          <p:cNvSpPr>
            <a:spLocks noGrp="1" noChangeArrowheads="1"/>
          </p:cNvSpPr>
          <p:nvPr>
            <p:ph type="title"/>
          </p:nvPr>
        </p:nvSpPr>
        <p:spPr bwMode="auto">
          <a:xfrm>
            <a:off x="533400" y="304800"/>
            <a:ext cx="8077200" cy="838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p>
        </p:txBody>
      </p:sp>
      <p:grpSp>
        <p:nvGrpSpPr>
          <p:cNvPr id="1029" name="Group 39"/>
          <p:cNvGrpSpPr>
            <a:grpSpLocks/>
          </p:cNvGrpSpPr>
          <p:nvPr/>
        </p:nvGrpSpPr>
        <p:grpSpPr bwMode="auto">
          <a:xfrm>
            <a:off x="0" y="5730875"/>
            <a:ext cx="9144000" cy="1127125"/>
            <a:chOff x="0" y="3610"/>
            <a:chExt cx="5760" cy="710"/>
          </a:xfrm>
        </p:grpSpPr>
        <p:sp>
          <p:nvSpPr>
            <p:cNvPr id="1031" name="Text Box 35"/>
            <p:cNvSpPr txBox="1">
              <a:spLocks noChangeArrowheads="1"/>
            </p:cNvSpPr>
            <p:nvPr/>
          </p:nvSpPr>
          <p:spPr bwMode="auto">
            <a:xfrm>
              <a:off x="5535" y="3610"/>
              <a:ext cx="58" cy="1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107763" dir="2700000" algn="ctr" rotWithShape="0">
                      <a:schemeClr val="bg2"/>
                    </a:outerShdw>
                  </a:effectLst>
                </a14:hiddenEffects>
              </a:ext>
            </a:extLst>
          </p:spPr>
          <p:txBody>
            <a:bodyPr wrap="none" lIns="0" tIns="0" bIns="0">
              <a:spAutoFit/>
            </a:bodyPr>
            <a:lstStyle>
              <a:lvl1pPr>
                <a:defRPr sz="2400">
                  <a:solidFill>
                    <a:schemeClr val="tx1"/>
                  </a:solidFill>
                  <a:latin typeface="News Gothic" pitchFamily="34" charset="0"/>
                </a:defRPr>
              </a:lvl1pPr>
              <a:lvl2pPr marL="742950" indent="-285750">
                <a:defRPr sz="2400">
                  <a:solidFill>
                    <a:schemeClr val="tx1"/>
                  </a:solidFill>
                  <a:latin typeface="News Gothic" pitchFamily="34" charset="0"/>
                </a:defRPr>
              </a:lvl2pPr>
              <a:lvl3pPr marL="1143000" indent="-228600">
                <a:defRPr sz="2400">
                  <a:solidFill>
                    <a:schemeClr val="tx1"/>
                  </a:solidFill>
                  <a:latin typeface="News Gothic" pitchFamily="34" charset="0"/>
                </a:defRPr>
              </a:lvl3pPr>
              <a:lvl4pPr marL="1600200" indent="-228600">
                <a:defRPr sz="2400">
                  <a:solidFill>
                    <a:schemeClr val="tx1"/>
                  </a:solidFill>
                  <a:latin typeface="News Gothic" pitchFamily="34" charset="0"/>
                </a:defRPr>
              </a:lvl4pPr>
              <a:lvl5pPr marL="2057400" indent="-228600">
                <a:defRPr sz="2400">
                  <a:solidFill>
                    <a:schemeClr val="tx1"/>
                  </a:solidFill>
                  <a:latin typeface="News Gothic" pitchFamily="34" charset="0"/>
                </a:defRPr>
              </a:lvl5pPr>
              <a:lvl6pPr marL="2514600" indent="-228600" eaLnBrk="0" fontAlgn="base" hangingPunct="0">
                <a:spcBef>
                  <a:spcPct val="50000"/>
                </a:spcBef>
                <a:spcAft>
                  <a:spcPct val="0"/>
                </a:spcAft>
                <a:defRPr sz="2400">
                  <a:solidFill>
                    <a:schemeClr val="tx1"/>
                  </a:solidFill>
                  <a:latin typeface="News Gothic" pitchFamily="34" charset="0"/>
                </a:defRPr>
              </a:lvl6pPr>
              <a:lvl7pPr marL="2971800" indent="-228600" eaLnBrk="0" fontAlgn="base" hangingPunct="0">
                <a:spcBef>
                  <a:spcPct val="50000"/>
                </a:spcBef>
                <a:spcAft>
                  <a:spcPct val="0"/>
                </a:spcAft>
                <a:defRPr sz="2400">
                  <a:solidFill>
                    <a:schemeClr val="tx1"/>
                  </a:solidFill>
                  <a:latin typeface="News Gothic" pitchFamily="34" charset="0"/>
                </a:defRPr>
              </a:lvl7pPr>
              <a:lvl8pPr marL="3429000" indent="-228600" eaLnBrk="0" fontAlgn="base" hangingPunct="0">
                <a:spcBef>
                  <a:spcPct val="50000"/>
                </a:spcBef>
                <a:spcAft>
                  <a:spcPct val="0"/>
                </a:spcAft>
                <a:defRPr sz="2400">
                  <a:solidFill>
                    <a:schemeClr val="tx1"/>
                  </a:solidFill>
                  <a:latin typeface="News Gothic" pitchFamily="34" charset="0"/>
                </a:defRPr>
              </a:lvl8pPr>
              <a:lvl9pPr marL="3886200" indent="-228600" eaLnBrk="0" fontAlgn="base" hangingPunct="0">
                <a:spcBef>
                  <a:spcPct val="50000"/>
                </a:spcBef>
                <a:spcAft>
                  <a:spcPct val="0"/>
                </a:spcAft>
                <a:defRPr sz="2400">
                  <a:solidFill>
                    <a:schemeClr val="tx1"/>
                  </a:solidFill>
                  <a:latin typeface="News Gothic" pitchFamily="34" charset="0"/>
                </a:defRPr>
              </a:lvl9pPr>
            </a:lstStyle>
            <a:p>
              <a:pPr algn="r">
                <a:defRPr/>
              </a:pPr>
              <a:endParaRPr lang="en-GB" sz="1700" smtClean="0"/>
            </a:p>
          </p:txBody>
        </p:sp>
        <p:grpSp>
          <p:nvGrpSpPr>
            <p:cNvPr id="1032" name="Group 36"/>
            <p:cNvGrpSpPr>
              <a:grpSpLocks/>
            </p:cNvGrpSpPr>
            <p:nvPr/>
          </p:nvGrpSpPr>
          <p:grpSpPr bwMode="auto">
            <a:xfrm>
              <a:off x="0" y="3744"/>
              <a:ext cx="5760" cy="576"/>
              <a:chOff x="0" y="0"/>
              <a:chExt cx="5760" cy="576"/>
            </a:xfrm>
          </p:grpSpPr>
          <p:sp>
            <p:nvSpPr>
              <p:cNvPr id="1033" name="Rectangle 37"/>
              <p:cNvSpPr>
                <a:spLocks noChangeArrowheads="1"/>
              </p:cNvSpPr>
              <p:nvPr/>
            </p:nvSpPr>
            <p:spPr bwMode="auto">
              <a:xfrm>
                <a:off x="0" y="0"/>
                <a:ext cx="5760" cy="576"/>
              </a:xfrm>
              <a:prstGeom prst="rect">
                <a:avLst/>
              </a:prstGeom>
              <a:solidFill>
                <a:schemeClr val="tx1"/>
              </a:solidFill>
              <a:ln w="12700">
                <a:noFill/>
                <a:miter lim="800000"/>
                <a:headEnd/>
                <a:tailEnd/>
              </a:ln>
              <a:effectLst/>
            </p:spPr>
            <p:txBody>
              <a:bodyPr wrap="none" anchor="ctr"/>
              <a:lstStyle/>
              <a:p>
                <a:endParaRPr lang="en-GB"/>
              </a:p>
            </p:txBody>
          </p:sp>
          <p:pic>
            <p:nvPicPr>
              <p:cNvPr id="1034" name="Picture 38" descr="BLDKOE_PO_FC"/>
              <p:cNvPicPr>
                <a:picLocks noChangeAspect="1" noChangeArrowheads="1"/>
              </p:cNvPicPr>
              <p:nvPr/>
            </p:nvPicPr>
            <p:blipFill>
              <a:blip r:embed="rId13"/>
              <a:srcRect/>
              <a:stretch>
                <a:fillRect/>
              </a:stretch>
            </p:blipFill>
            <p:spPr bwMode="auto">
              <a:xfrm>
                <a:off x="129" y="179"/>
                <a:ext cx="1777" cy="288"/>
              </a:xfrm>
              <a:prstGeom prst="rect">
                <a:avLst/>
              </a:prstGeom>
              <a:noFill/>
              <a:ln w="9525">
                <a:noFill/>
                <a:miter lim="800000"/>
                <a:headEnd/>
                <a:tailEnd/>
              </a:ln>
            </p:spPr>
          </p:pic>
        </p:grpSp>
      </p:grpSp>
      <p:sp>
        <p:nvSpPr>
          <p:cNvPr id="1030" name="Text Box 40"/>
          <p:cNvSpPr txBox="1">
            <a:spLocks noChangeArrowheads="1"/>
          </p:cNvSpPr>
          <p:nvPr/>
        </p:nvSpPr>
        <p:spPr bwMode="auto">
          <a:xfrm>
            <a:off x="5334000" y="6019800"/>
            <a:ext cx="3575050"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107763" dir="2700000" algn="ctr" rotWithShape="0">
                    <a:schemeClr val="bg2"/>
                  </a:outerShdw>
                </a:effectLst>
              </a14:hiddenEffects>
            </a:ext>
          </a:extLst>
        </p:spPr>
        <p:txBody>
          <a:bodyPr wrap="none" lIns="0" tIns="0" bIns="0">
            <a:spAutoFit/>
          </a:bodyPr>
          <a:lstStyle>
            <a:lvl1pPr>
              <a:defRPr sz="2400">
                <a:solidFill>
                  <a:schemeClr val="tx1"/>
                </a:solidFill>
                <a:latin typeface="News Gothic" pitchFamily="34" charset="0"/>
              </a:defRPr>
            </a:lvl1pPr>
            <a:lvl2pPr marL="742950" indent="-285750">
              <a:defRPr sz="2400">
                <a:solidFill>
                  <a:schemeClr val="tx1"/>
                </a:solidFill>
                <a:latin typeface="News Gothic" pitchFamily="34" charset="0"/>
              </a:defRPr>
            </a:lvl2pPr>
            <a:lvl3pPr marL="1143000" indent="-228600">
              <a:defRPr sz="2400">
                <a:solidFill>
                  <a:schemeClr val="tx1"/>
                </a:solidFill>
                <a:latin typeface="News Gothic" pitchFamily="34" charset="0"/>
              </a:defRPr>
            </a:lvl3pPr>
            <a:lvl4pPr marL="1600200" indent="-228600">
              <a:defRPr sz="2400">
                <a:solidFill>
                  <a:schemeClr val="tx1"/>
                </a:solidFill>
                <a:latin typeface="News Gothic" pitchFamily="34" charset="0"/>
              </a:defRPr>
            </a:lvl4pPr>
            <a:lvl5pPr marL="2057400" indent="-228600">
              <a:defRPr sz="2400">
                <a:solidFill>
                  <a:schemeClr val="tx1"/>
                </a:solidFill>
                <a:latin typeface="News Gothic" pitchFamily="34" charset="0"/>
              </a:defRPr>
            </a:lvl5pPr>
            <a:lvl6pPr marL="2514600" indent="-228600" eaLnBrk="0" fontAlgn="base" hangingPunct="0">
              <a:spcBef>
                <a:spcPct val="50000"/>
              </a:spcBef>
              <a:spcAft>
                <a:spcPct val="0"/>
              </a:spcAft>
              <a:defRPr sz="2400">
                <a:solidFill>
                  <a:schemeClr val="tx1"/>
                </a:solidFill>
                <a:latin typeface="News Gothic" pitchFamily="34" charset="0"/>
              </a:defRPr>
            </a:lvl6pPr>
            <a:lvl7pPr marL="2971800" indent="-228600" eaLnBrk="0" fontAlgn="base" hangingPunct="0">
              <a:spcBef>
                <a:spcPct val="50000"/>
              </a:spcBef>
              <a:spcAft>
                <a:spcPct val="0"/>
              </a:spcAft>
              <a:defRPr sz="2400">
                <a:solidFill>
                  <a:schemeClr val="tx1"/>
                </a:solidFill>
                <a:latin typeface="News Gothic" pitchFamily="34" charset="0"/>
              </a:defRPr>
            </a:lvl7pPr>
            <a:lvl8pPr marL="3429000" indent="-228600" eaLnBrk="0" fontAlgn="base" hangingPunct="0">
              <a:spcBef>
                <a:spcPct val="50000"/>
              </a:spcBef>
              <a:spcAft>
                <a:spcPct val="0"/>
              </a:spcAft>
              <a:defRPr sz="2400">
                <a:solidFill>
                  <a:schemeClr val="tx1"/>
                </a:solidFill>
                <a:latin typeface="News Gothic" pitchFamily="34" charset="0"/>
              </a:defRPr>
            </a:lvl8pPr>
            <a:lvl9pPr marL="3886200" indent="-228600" eaLnBrk="0" fontAlgn="base" hangingPunct="0">
              <a:spcBef>
                <a:spcPct val="50000"/>
              </a:spcBef>
              <a:spcAft>
                <a:spcPct val="0"/>
              </a:spcAft>
              <a:defRPr sz="2400">
                <a:solidFill>
                  <a:schemeClr val="tx1"/>
                </a:solidFill>
                <a:latin typeface="News Gothic" pitchFamily="34" charset="0"/>
              </a:defRPr>
            </a:lvl9pPr>
          </a:lstStyle>
          <a:p>
            <a:pPr>
              <a:defRPr/>
            </a:pPr>
            <a:r>
              <a:rPr lang="en-GB" sz="1400" smtClean="0">
                <a:solidFill>
                  <a:schemeClr val="bg1"/>
                </a:solidFill>
              </a:rPr>
              <a:t>Centre for Genetic Resources, the Netherlands</a:t>
            </a:r>
            <a:endParaRPr lang="en-GB" sz="1800" smtClean="0"/>
          </a:p>
        </p:txBody>
      </p:sp>
    </p:spTree>
  </p:cSld>
  <p:clrMap bg1="dk2" tx1="lt1" bg2="dk1"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wipe dir="r"/>
  </p:transition>
  <p:txStyles>
    <p:titleStyle>
      <a:lvl1pPr algn="l" rtl="0" eaLnBrk="0" fontAlgn="base" hangingPunct="0">
        <a:lnSpc>
          <a:spcPct val="140000"/>
        </a:lnSpc>
        <a:spcBef>
          <a:spcPct val="0"/>
        </a:spcBef>
        <a:spcAft>
          <a:spcPct val="0"/>
        </a:spcAft>
        <a:defRPr sz="3200">
          <a:solidFill>
            <a:schemeClr val="tx1"/>
          </a:solidFill>
          <a:latin typeface="+mj-lt"/>
          <a:ea typeface="+mj-ea"/>
          <a:cs typeface="+mj-cs"/>
        </a:defRPr>
      </a:lvl1pPr>
      <a:lvl2pPr algn="l" rtl="0" eaLnBrk="0" fontAlgn="base" hangingPunct="0">
        <a:lnSpc>
          <a:spcPct val="140000"/>
        </a:lnSpc>
        <a:spcBef>
          <a:spcPct val="0"/>
        </a:spcBef>
        <a:spcAft>
          <a:spcPct val="0"/>
        </a:spcAft>
        <a:defRPr sz="3200">
          <a:solidFill>
            <a:schemeClr val="tx1"/>
          </a:solidFill>
          <a:latin typeface="News Gothic" pitchFamily="34" charset="0"/>
        </a:defRPr>
      </a:lvl2pPr>
      <a:lvl3pPr algn="l" rtl="0" eaLnBrk="0" fontAlgn="base" hangingPunct="0">
        <a:lnSpc>
          <a:spcPct val="140000"/>
        </a:lnSpc>
        <a:spcBef>
          <a:spcPct val="0"/>
        </a:spcBef>
        <a:spcAft>
          <a:spcPct val="0"/>
        </a:spcAft>
        <a:defRPr sz="3200">
          <a:solidFill>
            <a:schemeClr val="tx1"/>
          </a:solidFill>
          <a:latin typeface="News Gothic" pitchFamily="34" charset="0"/>
        </a:defRPr>
      </a:lvl3pPr>
      <a:lvl4pPr algn="l" rtl="0" eaLnBrk="0" fontAlgn="base" hangingPunct="0">
        <a:lnSpc>
          <a:spcPct val="140000"/>
        </a:lnSpc>
        <a:spcBef>
          <a:spcPct val="0"/>
        </a:spcBef>
        <a:spcAft>
          <a:spcPct val="0"/>
        </a:spcAft>
        <a:defRPr sz="3200">
          <a:solidFill>
            <a:schemeClr val="tx1"/>
          </a:solidFill>
          <a:latin typeface="News Gothic" pitchFamily="34" charset="0"/>
        </a:defRPr>
      </a:lvl4pPr>
      <a:lvl5pPr algn="l" rtl="0" eaLnBrk="0" fontAlgn="base" hangingPunct="0">
        <a:lnSpc>
          <a:spcPct val="140000"/>
        </a:lnSpc>
        <a:spcBef>
          <a:spcPct val="0"/>
        </a:spcBef>
        <a:spcAft>
          <a:spcPct val="0"/>
        </a:spcAft>
        <a:defRPr sz="3200">
          <a:solidFill>
            <a:schemeClr val="tx1"/>
          </a:solidFill>
          <a:latin typeface="News Gothic" pitchFamily="34" charset="0"/>
        </a:defRPr>
      </a:lvl5pPr>
      <a:lvl6pPr marL="457200" algn="l" rtl="0" eaLnBrk="0" fontAlgn="base" hangingPunct="0">
        <a:lnSpc>
          <a:spcPct val="140000"/>
        </a:lnSpc>
        <a:spcBef>
          <a:spcPct val="0"/>
        </a:spcBef>
        <a:spcAft>
          <a:spcPct val="0"/>
        </a:spcAft>
        <a:defRPr sz="3200">
          <a:solidFill>
            <a:schemeClr val="tx1"/>
          </a:solidFill>
          <a:latin typeface="News Gothic" pitchFamily="34" charset="0"/>
        </a:defRPr>
      </a:lvl6pPr>
      <a:lvl7pPr marL="914400" algn="l" rtl="0" eaLnBrk="0" fontAlgn="base" hangingPunct="0">
        <a:lnSpc>
          <a:spcPct val="140000"/>
        </a:lnSpc>
        <a:spcBef>
          <a:spcPct val="0"/>
        </a:spcBef>
        <a:spcAft>
          <a:spcPct val="0"/>
        </a:spcAft>
        <a:defRPr sz="3200">
          <a:solidFill>
            <a:schemeClr val="tx1"/>
          </a:solidFill>
          <a:latin typeface="News Gothic" pitchFamily="34" charset="0"/>
        </a:defRPr>
      </a:lvl7pPr>
      <a:lvl8pPr marL="1371600" algn="l" rtl="0" eaLnBrk="0" fontAlgn="base" hangingPunct="0">
        <a:lnSpc>
          <a:spcPct val="140000"/>
        </a:lnSpc>
        <a:spcBef>
          <a:spcPct val="0"/>
        </a:spcBef>
        <a:spcAft>
          <a:spcPct val="0"/>
        </a:spcAft>
        <a:defRPr sz="3200">
          <a:solidFill>
            <a:schemeClr val="tx1"/>
          </a:solidFill>
          <a:latin typeface="News Gothic" pitchFamily="34" charset="0"/>
        </a:defRPr>
      </a:lvl8pPr>
      <a:lvl9pPr marL="1828800" algn="l" rtl="0" eaLnBrk="0" fontAlgn="base" hangingPunct="0">
        <a:lnSpc>
          <a:spcPct val="140000"/>
        </a:lnSpc>
        <a:spcBef>
          <a:spcPct val="0"/>
        </a:spcBef>
        <a:spcAft>
          <a:spcPct val="0"/>
        </a:spcAft>
        <a:defRPr sz="3200">
          <a:solidFill>
            <a:schemeClr val="tx1"/>
          </a:solidFill>
          <a:latin typeface="News Gothic" pitchFamily="34" charset="0"/>
        </a:defRPr>
      </a:lvl9pPr>
    </p:titleStyle>
    <p:bodyStyle>
      <a:lvl1pPr marL="342900" indent="-342900" algn="l" rtl="0" eaLnBrk="0" fontAlgn="base" hangingPunct="0">
        <a:spcBef>
          <a:spcPct val="0"/>
        </a:spcBef>
        <a:spcAft>
          <a:spcPct val="25000"/>
        </a:spcAft>
        <a:buClr>
          <a:srgbClr val="E75200"/>
        </a:buClr>
        <a:buSzPct val="75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0"/>
        </a:spcBef>
        <a:spcAft>
          <a:spcPct val="25000"/>
        </a:spcAft>
        <a:buClr>
          <a:srgbClr val="80BA64"/>
        </a:buClr>
        <a:buSzPct val="75000"/>
        <a:buFont typeface="Wingdings" pitchFamily="2" charset="2"/>
        <a:buChar char="l"/>
        <a:defRPr sz="2400">
          <a:solidFill>
            <a:schemeClr val="tx1"/>
          </a:solidFill>
          <a:latin typeface="+mn-lt"/>
        </a:defRPr>
      </a:lvl2pPr>
      <a:lvl3pPr marL="1143000" indent="-228600" algn="l" rtl="0" eaLnBrk="0" fontAlgn="base" hangingPunct="0">
        <a:spcBef>
          <a:spcPct val="0"/>
        </a:spcBef>
        <a:spcAft>
          <a:spcPct val="25000"/>
        </a:spcAft>
        <a:buChar char="•"/>
        <a:defRPr>
          <a:solidFill>
            <a:schemeClr val="tx1"/>
          </a:solidFill>
          <a:latin typeface="+mn-lt"/>
        </a:defRPr>
      </a:lvl3pPr>
      <a:lvl4pPr marL="1600200" indent="-228600" algn="l" rtl="0" eaLnBrk="0" fontAlgn="base" hangingPunct="0">
        <a:spcBef>
          <a:spcPct val="0"/>
        </a:spcBef>
        <a:spcAft>
          <a:spcPct val="25000"/>
        </a:spcAft>
        <a:buChar char="–"/>
        <a:defRPr>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Agrofont" pitchFamily="2" charset="0"/>
        </a:defRPr>
      </a:lvl5pPr>
      <a:lvl6pPr marL="2514600" indent="-228600" algn="l" rtl="0" eaLnBrk="0" fontAlgn="base" hangingPunct="0">
        <a:spcBef>
          <a:spcPct val="20000"/>
        </a:spcBef>
        <a:spcAft>
          <a:spcPct val="0"/>
        </a:spcAft>
        <a:buChar char="»"/>
        <a:defRPr sz="2000" b="1">
          <a:solidFill>
            <a:schemeClr val="tx1"/>
          </a:solidFill>
          <a:latin typeface="Agrofont" pitchFamily="2" charset="0"/>
        </a:defRPr>
      </a:lvl6pPr>
      <a:lvl7pPr marL="2971800" indent="-228600" algn="l" rtl="0" eaLnBrk="0" fontAlgn="base" hangingPunct="0">
        <a:spcBef>
          <a:spcPct val="20000"/>
        </a:spcBef>
        <a:spcAft>
          <a:spcPct val="0"/>
        </a:spcAft>
        <a:buChar char="»"/>
        <a:defRPr sz="2000" b="1">
          <a:solidFill>
            <a:schemeClr val="tx1"/>
          </a:solidFill>
          <a:latin typeface="Agrofont" pitchFamily="2" charset="0"/>
        </a:defRPr>
      </a:lvl7pPr>
      <a:lvl8pPr marL="3429000" indent="-228600" algn="l" rtl="0" eaLnBrk="0" fontAlgn="base" hangingPunct="0">
        <a:spcBef>
          <a:spcPct val="20000"/>
        </a:spcBef>
        <a:spcAft>
          <a:spcPct val="0"/>
        </a:spcAft>
        <a:buChar char="»"/>
        <a:defRPr sz="2000" b="1">
          <a:solidFill>
            <a:schemeClr val="tx1"/>
          </a:solidFill>
          <a:latin typeface="Agrofont" pitchFamily="2" charset="0"/>
        </a:defRPr>
      </a:lvl8pPr>
      <a:lvl9pPr marL="3886200" indent="-228600" algn="l" rtl="0" eaLnBrk="0" fontAlgn="base" hangingPunct="0">
        <a:spcBef>
          <a:spcPct val="20000"/>
        </a:spcBef>
        <a:spcAft>
          <a:spcPct val="0"/>
        </a:spcAft>
        <a:buChar char="»"/>
        <a:defRPr sz="2000" b="1">
          <a:solidFill>
            <a:schemeClr val="tx1"/>
          </a:solidFill>
          <a:latin typeface="Agrofont" pitchFamily="2"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9223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het opmaakprofiel te bewerken</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1024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400">
                <a:solidFill>
                  <a:srgbClr val="000000"/>
                </a:solidFill>
                <a:latin typeface="Arial" charset="0"/>
              </a:defRPr>
            </a:lvl1pPr>
          </a:lstStyle>
          <a:p>
            <a:pPr>
              <a:defRPr/>
            </a:pPr>
            <a:endParaRPr lang="nl-NL"/>
          </a:p>
        </p:txBody>
      </p:sp>
      <p:sp>
        <p:nvSpPr>
          <p:cNvPr id="1024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a:solidFill>
                  <a:srgbClr val="000000"/>
                </a:solidFill>
                <a:latin typeface="Arial" charset="0"/>
              </a:defRPr>
            </a:lvl1pPr>
          </a:lstStyle>
          <a:p>
            <a:pPr>
              <a:defRPr/>
            </a:pPr>
            <a:endParaRPr lang="nl-NL"/>
          </a:p>
        </p:txBody>
      </p:sp>
      <p:sp>
        <p:nvSpPr>
          <p:cNvPr id="1024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a:solidFill>
                  <a:srgbClr val="000000"/>
                </a:solidFill>
                <a:latin typeface="Arial" charset="0"/>
              </a:defRPr>
            </a:lvl1pPr>
          </a:lstStyle>
          <a:p>
            <a:pPr>
              <a:defRPr/>
            </a:pPr>
            <a:fld id="{1CA73ABA-E263-4BC7-9DF2-FED5A02C3764}" type="slidenum">
              <a:rPr lang="nl-NL"/>
              <a:pPr>
                <a:defRPr/>
              </a:pPr>
              <a:t>‹#›</a:t>
            </a:fld>
            <a:endParaRPr lang="nl-NL"/>
          </a:p>
        </p:txBody>
      </p:sp>
      <p:pic>
        <p:nvPicPr>
          <p:cNvPr id="2055" name="Picture 7" descr="logo klein"/>
          <p:cNvPicPr>
            <a:picLocks noChangeAspect="1" noChangeArrowheads="1"/>
          </p:cNvPicPr>
          <p:nvPr/>
        </p:nvPicPr>
        <p:blipFill>
          <a:blip r:embed="rId14">
            <a:clrChange>
              <a:clrFrom>
                <a:srgbClr val="FEFEFE"/>
              </a:clrFrom>
              <a:clrTo>
                <a:srgbClr val="FEFEFE">
                  <a:alpha val="0"/>
                </a:srgbClr>
              </a:clrTo>
            </a:clrChange>
          </a:blip>
          <a:srcRect t="10236" b="17635"/>
          <a:stretch>
            <a:fillRect/>
          </a:stretch>
        </p:blipFill>
        <p:spPr bwMode="auto">
          <a:xfrm>
            <a:off x="6372225" y="5681663"/>
            <a:ext cx="2520950" cy="10604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143000"/>
          </a:xfrm>
          <a:prstGeom prst="rect">
            <a:avLst/>
          </a:prstGeom>
          <a:solidFill>
            <a:schemeClr val="bg1"/>
          </a:solidFill>
          <a:ln w="9525">
            <a:noFill/>
            <a:miter lim="800000"/>
            <a:headEnd/>
            <a:tailEnd/>
          </a:ln>
          <a:effectLst/>
        </p:spPr>
        <p:txBody>
          <a:bodyPr wrap="none" anchor="ctr"/>
          <a:lstStyle/>
          <a:p>
            <a:pPr eaLnBrk="1" hangingPunct="1">
              <a:lnSpc>
                <a:spcPts val="2800"/>
              </a:lnSpc>
              <a:spcBef>
                <a:spcPct val="0"/>
              </a:spcBef>
              <a:spcAft>
                <a:spcPts val="1400"/>
              </a:spcAft>
            </a:pPr>
            <a:endParaRPr lang="nl-NL" sz="800">
              <a:solidFill>
                <a:srgbClr val="000000"/>
              </a:solidFill>
              <a:latin typeface="Arial" charset="0"/>
            </a:endParaRPr>
          </a:p>
        </p:txBody>
      </p:sp>
      <p:sp>
        <p:nvSpPr>
          <p:cNvPr id="3075" name="Rectangle 3"/>
          <p:cNvSpPr>
            <a:spLocks noGrp="1" noChangeArrowheads="1"/>
          </p:cNvSpPr>
          <p:nvPr>
            <p:ph type="title"/>
          </p:nvPr>
        </p:nvSpPr>
        <p:spPr bwMode="auto">
          <a:xfrm>
            <a:off x="990600" y="0"/>
            <a:ext cx="7010400" cy="9906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smtClean="0"/>
              <a:t>Titelstijl van model bewerken</a:t>
            </a:r>
          </a:p>
        </p:txBody>
      </p:sp>
      <p:sp>
        <p:nvSpPr>
          <p:cNvPr id="3076" name="Rectangle 4"/>
          <p:cNvSpPr>
            <a:spLocks noGrp="1" noChangeArrowheads="1"/>
          </p:cNvSpPr>
          <p:nvPr>
            <p:ph type="body" idx="1"/>
          </p:nvPr>
        </p:nvSpPr>
        <p:spPr bwMode="auto">
          <a:xfrm>
            <a:off x="990600" y="1371600"/>
            <a:ext cx="7162800" cy="4953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p>
        </p:txBody>
      </p:sp>
      <p:sp>
        <p:nvSpPr>
          <p:cNvPr id="275461" name="Rectangle 5"/>
          <p:cNvSpPr>
            <a:spLocks noGrp="1" noChangeArrowheads="1"/>
          </p:cNvSpPr>
          <p:nvPr>
            <p:ph type="sldNum" sz="quarter" idx="4"/>
          </p:nvPr>
        </p:nvSpPr>
        <p:spPr bwMode="auto">
          <a:xfrm>
            <a:off x="7772400" y="6477000"/>
            <a:ext cx="381000" cy="38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0" hangingPunct="0">
              <a:lnSpc>
                <a:spcPct val="100000"/>
              </a:lnSpc>
              <a:spcBef>
                <a:spcPct val="0"/>
              </a:spcBef>
              <a:spcAft>
                <a:spcPct val="0"/>
              </a:spcAft>
              <a:defRPr sz="1200">
                <a:solidFill>
                  <a:srgbClr val="000000"/>
                </a:solidFill>
                <a:latin typeface="Arial" charset="0"/>
              </a:defRPr>
            </a:lvl1pPr>
          </a:lstStyle>
          <a:p>
            <a:pPr>
              <a:defRPr/>
            </a:pPr>
            <a:fld id="{1E5CE111-0D7E-4E9E-A066-BED096F4EAFE}" type="slidenum">
              <a:rPr lang="en-US"/>
              <a:pPr>
                <a:defRPr/>
              </a:pPr>
              <a:t>‹#›</a:t>
            </a:fld>
            <a:endParaRPr lang="en-US" sz="1400">
              <a:solidFill>
                <a:srgbClr val="FFFFFF"/>
              </a:solidFill>
              <a:latin typeface="Times" pitchFamily="18" charset="0"/>
            </a:endParaRPr>
          </a:p>
        </p:txBody>
      </p:sp>
      <p:pic>
        <p:nvPicPr>
          <p:cNvPr id="3078" name="Picture 6"/>
          <p:cNvPicPr>
            <a:picLocks noChangeAspect="1" noChangeArrowheads="1"/>
          </p:cNvPicPr>
          <p:nvPr/>
        </p:nvPicPr>
        <p:blipFill>
          <a:blip r:embed="rId14"/>
          <a:srcRect/>
          <a:stretch>
            <a:fillRect/>
          </a:stretch>
        </p:blipFill>
        <p:spPr bwMode="auto">
          <a:xfrm>
            <a:off x="8178800" y="0"/>
            <a:ext cx="965200" cy="11430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ransition>
    <p:fade/>
  </p:transition>
  <p:txStyles>
    <p:titleStyle>
      <a:lvl1pPr algn="l" rtl="0" eaLnBrk="0" fontAlgn="base" hangingPunct="0">
        <a:lnSpc>
          <a:spcPts val="3500"/>
        </a:lnSpc>
        <a:spcBef>
          <a:spcPct val="0"/>
        </a:spcBef>
        <a:spcAft>
          <a:spcPct val="0"/>
        </a:spcAft>
        <a:defRPr sz="3200" b="1">
          <a:solidFill>
            <a:schemeClr val="tx2"/>
          </a:solidFill>
          <a:latin typeface="+mj-lt"/>
          <a:ea typeface="+mj-ea"/>
          <a:cs typeface="+mj-cs"/>
        </a:defRPr>
      </a:lvl1pPr>
      <a:lvl2pPr algn="l" rtl="0" eaLnBrk="0" fontAlgn="base" hangingPunct="0">
        <a:lnSpc>
          <a:spcPts val="3500"/>
        </a:lnSpc>
        <a:spcBef>
          <a:spcPct val="0"/>
        </a:spcBef>
        <a:spcAft>
          <a:spcPct val="0"/>
        </a:spcAft>
        <a:defRPr sz="3200" b="1">
          <a:solidFill>
            <a:schemeClr val="tx2"/>
          </a:solidFill>
          <a:latin typeface="Arial" charset="0"/>
        </a:defRPr>
      </a:lvl2pPr>
      <a:lvl3pPr algn="l" rtl="0" eaLnBrk="0" fontAlgn="base" hangingPunct="0">
        <a:lnSpc>
          <a:spcPts val="3500"/>
        </a:lnSpc>
        <a:spcBef>
          <a:spcPct val="0"/>
        </a:spcBef>
        <a:spcAft>
          <a:spcPct val="0"/>
        </a:spcAft>
        <a:defRPr sz="3200" b="1">
          <a:solidFill>
            <a:schemeClr val="tx2"/>
          </a:solidFill>
          <a:latin typeface="Arial" charset="0"/>
        </a:defRPr>
      </a:lvl3pPr>
      <a:lvl4pPr algn="l" rtl="0" eaLnBrk="0" fontAlgn="base" hangingPunct="0">
        <a:lnSpc>
          <a:spcPts val="3500"/>
        </a:lnSpc>
        <a:spcBef>
          <a:spcPct val="0"/>
        </a:spcBef>
        <a:spcAft>
          <a:spcPct val="0"/>
        </a:spcAft>
        <a:defRPr sz="3200" b="1">
          <a:solidFill>
            <a:schemeClr val="tx2"/>
          </a:solidFill>
          <a:latin typeface="Arial" charset="0"/>
        </a:defRPr>
      </a:lvl4pPr>
      <a:lvl5pPr algn="l" rtl="0" eaLnBrk="0" fontAlgn="base" hangingPunct="0">
        <a:lnSpc>
          <a:spcPts val="3500"/>
        </a:lnSpc>
        <a:spcBef>
          <a:spcPct val="0"/>
        </a:spcBef>
        <a:spcAft>
          <a:spcPct val="0"/>
        </a:spcAft>
        <a:defRPr sz="3200" b="1">
          <a:solidFill>
            <a:schemeClr val="tx2"/>
          </a:solidFill>
          <a:latin typeface="Arial" charset="0"/>
        </a:defRPr>
      </a:lvl5pPr>
      <a:lvl6pPr marL="457200" algn="l" rtl="0" fontAlgn="base">
        <a:lnSpc>
          <a:spcPts val="3500"/>
        </a:lnSpc>
        <a:spcBef>
          <a:spcPct val="0"/>
        </a:spcBef>
        <a:spcAft>
          <a:spcPct val="0"/>
        </a:spcAft>
        <a:defRPr sz="3200" b="1">
          <a:solidFill>
            <a:schemeClr val="tx2"/>
          </a:solidFill>
          <a:latin typeface="Arial" charset="0"/>
        </a:defRPr>
      </a:lvl6pPr>
      <a:lvl7pPr marL="914400" algn="l" rtl="0" fontAlgn="base">
        <a:lnSpc>
          <a:spcPts val="3500"/>
        </a:lnSpc>
        <a:spcBef>
          <a:spcPct val="0"/>
        </a:spcBef>
        <a:spcAft>
          <a:spcPct val="0"/>
        </a:spcAft>
        <a:defRPr sz="3200" b="1">
          <a:solidFill>
            <a:schemeClr val="tx2"/>
          </a:solidFill>
          <a:latin typeface="Arial" charset="0"/>
        </a:defRPr>
      </a:lvl7pPr>
      <a:lvl8pPr marL="1371600" algn="l" rtl="0" fontAlgn="base">
        <a:lnSpc>
          <a:spcPts val="3500"/>
        </a:lnSpc>
        <a:spcBef>
          <a:spcPct val="0"/>
        </a:spcBef>
        <a:spcAft>
          <a:spcPct val="0"/>
        </a:spcAft>
        <a:defRPr sz="3200" b="1">
          <a:solidFill>
            <a:schemeClr val="tx2"/>
          </a:solidFill>
          <a:latin typeface="Arial" charset="0"/>
        </a:defRPr>
      </a:lvl8pPr>
      <a:lvl9pPr marL="1828800" algn="l" rtl="0" fontAlgn="base">
        <a:lnSpc>
          <a:spcPts val="3500"/>
        </a:lnSpc>
        <a:spcBef>
          <a:spcPct val="0"/>
        </a:spcBef>
        <a:spcAft>
          <a:spcPct val="0"/>
        </a:spcAft>
        <a:defRPr sz="3200" b="1">
          <a:solidFill>
            <a:schemeClr val="tx2"/>
          </a:solidFill>
          <a:latin typeface="Arial" charset="0"/>
        </a:defRPr>
      </a:lvl9pPr>
    </p:titleStyle>
    <p:bodyStyle>
      <a:lvl1pPr marL="342900" indent="-342900" algn="l" rtl="0" eaLnBrk="0" fontAlgn="base" hangingPunct="0">
        <a:lnSpc>
          <a:spcPts val="2800"/>
        </a:lnSpc>
        <a:spcBef>
          <a:spcPct val="0"/>
        </a:spcBef>
        <a:spcAft>
          <a:spcPts val="1400"/>
        </a:spcAft>
        <a:tabLst>
          <a:tab pos="1620838" algn="l"/>
        </a:tabLst>
        <a:defRPr sz="2400">
          <a:solidFill>
            <a:schemeClr val="tx1"/>
          </a:solidFill>
          <a:latin typeface="+mn-lt"/>
          <a:ea typeface="+mn-ea"/>
          <a:cs typeface="+mn-cs"/>
        </a:defRPr>
      </a:lvl1pPr>
      <a:lvl2pPr marL="385763" indent="-384175" algn="l" rtl="0" eaLnBrk="0" fontAlgn="base" hangingPunct="0">
        <a:lnSpc>
          <a:spcPts val="2800"/>
        </a:lnSpc>
        <a:spcBef>
          <a:spcPct val="0"/>
        </a:spcBef>
        <a:spcAft>
          <a:spcPts val="1400"/>
        </a:spcAft>
        <a:buFont typeface="Times" pitchFamily="18" charset="0"/>
        <a:buChar char="•"/>
        <a:tabLst>
          <a:tab pos="1620838" algn="l"/>
        </a:tabLst>
        <a:defRPr sz="2400">
          <a:solidFill>
            <a:schemeClr val="tx1"/>
          </a:solidFill>
          <a:latin typeface="+mn-lt"/>
        </a:defRPr>
      </a:lvl2pPr>
      <a:lvl3pPr marL="766763" indent="-379413" algn="l" rtl="0" eaLnBrk="0" fontAlgn="base" hangingPunct="0">
        <a:lnSpc>
          <a:spcPts val="2800"/>
        </a:lnSpc>
        <a:spcBef>
          <a:spcPct val="0"/>
        </a:spcBef>
        <a:spcAft>
          <a:spcPts val="1400"/>
        </a:spcAft>
        <a:buFont typeface="Times" pitchFamily="18" charset="0"/>
        <a:buChar char="•"/>
        <a:tabLst>
          <a:tab pos="1620838" algn="l"/>
        </a:tabLst>
        <a:defRPr sz="2400">
          <a:solidFill>
            <a:schemeClr val="tx1"/>
          </a:solidFill>
          <a:latin typeface="+mn-lt"/>
        </a:defRPr>
      </a:lvl3pPr>
      <a:lvl4pPr marL="1147763" indent="-379413" algn="l" rtl="0" eaLnBrk="0" fontAlgn="base" hangingPunct="0">
        <a:lnSpc>
          <a:spcPts val="2800"/>
        </a:lnSpc>
        <a:spcBef>
          <a:spcPct val="0"/>
        </a:spcBef>
        <a:spcAft>
          <a:spcPts val="1400"/>
        </a:spcAft>
        <a:buChar char="–"/>
        <a:tabLst>
          <a:tab pos="1620838" algn="l"/>
        </a:tabLst>
        <a:defRPr sz="2400">
          <a:solidFill>
            <a:schemeClr val="tx1"/>
          </a:solidFill>
          <a:latin typeface="+mn-lt"/>
        </a:defRPr>
      </a:lvl4pPr>
      <a:lvl5pPr marL="1524000" indent="-374650" algn="l" rtl="0" eaLnBrk="0" fontAlgn="base" hangingPunct="0">
        <a:lnSpc>
          <a:spcPts val="2800"/>
        </a:lnSpc>
        <a:spcBef>
          <a:spcPct val="0"/>
        </a:spcBef>
        <a:spcAft>
          <a:spcPts val="1400"/>
        </a:spcAft>
        <a:buChar char="–"/>
        <a:tabLst>
          <a:tab pos="1620838" algn="l"/>
        </a:tabLst>
        <a:defRPr sz="2400">
          <a:solidFill>
            <a:schemeClr val="tx1"/>
          </a:solidFill>
          <a:latin typeface="+mn-lt"/>
        </a:defRPr>
      </a:lvl5pPr>
      <a:lvl6pPr marL="1981200" indent="-374650" algn="l" rtl="0" fontAlgn="base">
        <a:lnSpc>
          <a:spcPts val="2800"/>
        </a:lnSpc>
        <a:spcBef>
          <a:spcPct val="0"/>
        </a:spcBef>
        <a:spcAft>
          <a:spcPts val="1400"/>
        </a:spcAft>
        <a:buChar char="–"/>
        <a:tabLst>
          <a:tab pos="1620838" algn="l"/>
        </a:tabLst>
        <a:defRPr sz="2400">
          <a:solidFill>
            <a:schemeClr val="tx1"/>
          </a:solidFill>
          <a:latin typeface="+mn-lt"/>
        </a:defRPr>
      </a:lvl6pPr>
      <a:lvl7pPr marL="2438400" indent="-374650" algn="l" rtl="0" fontAlgn="base">
        <a:lnSpc>
          <a:spcPts val="2800"/>
        </a:lnSpc>
        <a:spcBef>
          <a:spcPct val="0"/>
        </a:spcBef>
        <a:spcAft>
          <a:spcPts val="1400"/>
        </a:spcAft>
        <a:buChar char="–"/>
        <a:tabLst>
          <a:tab pos="1620838" algn="l"/>
        </a:tabLst>
        <a:defRPr sz="2400">
          <a:solidFill>
            <a:schemeClr val="tx1"/>
          </a:solidFill>
          <a:latin typeface="+mn-lt"/>
        </a:defRPr>
      </a:lvl7pPr>
      <a:lvl8pPr marL="2895600" indent="-374650" algn="l" rtl="0" fontAlgn="base">
        <a:lnSpc>
          <a:spcPts val="2800"/>
        </a:lnSpc>
        <a:spcBef>
          <a:spcPct val="0"/>
        </a:spcBef>
        <a:spcAft>
          <a:spcPts val="1400"/>
        </a:spcAft>
        <a:buChar char="–"/>
        <a:tabLst>
          <a:tab pos="1620838" algn="l"/>
        </a:tabLst>
        <a:defRPr sz="2400">
          <a:solidFill>
            <a:schemeClr val="tx1"/>
          </a:solidFill>
          <a:latin typeface="+mn-lt"/>
        </a:defRPr>
      </a:lvl8pPr>
      <a:lvl9pPr marL="3352800" indent="-374650" algn="l" rtl="0" fontAlgn="base">
        <a:lnSpc>
          <a:spcPts val="2800"/>
        </a:lnSpc>
        <a:spcBef>
          <a:spcPct val="0"/>
        </a:spcBef>
        <a:spcAft>
          <a:spcPts val="1400"/>
        </a:spcAft>
        <a:buChar char="–"/>
        <a:tabLst>
          <a:tab pos="1620838" algn="l"/>
        </a:tabLst>
        <a:defRPr sz="24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Microsoft_Office_Excel_Chart1.xls"/><Relationship Id="rId2" Type="http://schemas.openxmlformats.org/officeDocument/2006/relationships/slideLayout" Target="../slideLayouts/slideLayout24.xml"/><Relationship Id="rId1" Type="http://schemas.openxmlformats.org/officeDocument/2006/relationships/vmlDrawing" Target="../drawings/vmlDrawing1.vml"/></Relationships>
</file>

<file path=ppt/slides/_rels/slide47.xml.rels><?xml version="1.0" encoding="UTF-8" standalone="yes"?>
<Relationships xmlns="http://schemas.openxmlformats.org/package/2006/relationships"><Relationship Id="rId3" Type="http://schemas.openxmlformats.org/officeDocument/2006/relationships/oleObject" Target="../embeddings/Microsoft_Office_Excel_Chart2.xls"/><Relationship Id="rId2" Type="http://schemas.openxmlformats.org/officeDocument/2006/relationships/slideLayout" Target="../slideLayouts/slideLayout34.xml"/><Relationship Id="rId1" Type="http://schemas.openxmlformats.org/officeDocument/2006/relationships/vmlDrawing" Target="../drawings/vmlDrawing2.vml"/></Relationships>
</file>

<file path=ppt/slides/_rels/slide48.xml.rels><?xml version="1.0" encoding="UTF-8" standalone="yes"?>
<Relationships xmlns="http://schemas.openxmlformats.org/package/2006/relationships"><Relationship Id="rId3" Type="http://schemas.openxmlformats.org/officeDocument/2006/relationships/oleObject" Target="../embeddings/Microsoft_Office_Excel_Chart3.xls"/><Relationship Id="rId2" Type="http://schemas.openxmlformats.org/officeDocument/2006/relationships/slideLayout" Target="../slideLayouts/slideLayout24.xml"/><Relationship Id="rId1" Type="http://schemas.openxmlformats.org/officeDocument/2006/relationships/vmlDrawing" Target="../drawings/vmlDrawing3.v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9.xml"/><Relationship Id="rId1" Type="http://schemas.openxmlformats.org/officeDocument/2006/relationships/slideLayout" Target="../slideLayouts/slideLayout29.xml"/><Relationship Id="rId4" Type="http://schemas.openxmlformats.org/officeDocument/2006/relationships/image" Target="../media/image20.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4.xml"/><Relationship Id="rId4" Type="http://schemas.openxmlformats.org/officeDocument/2006/relationships/image" Target="../media/image28.jpeg"/></Relationships>
</file>

<file path=ppt/slides/_rels/slide7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p:txBody>
          <a:bodyPr/>
          <a:lstStyle/>
          <a:p>
            <a:r>
              <a:rPr lang="en-GB" b="1" smtClean="0"/>
              <a:t>“Breeding Business” </a:t>
            </a:r>
            <a:br>
              <a:rPr lang="en-GB" b="1" smtClean="0"/>
            </a:br>
            <a:r>
              <a:rPr lang="en-GB" sz="3200" b="1" smtClean="0"/>
              <a:t>A report on patents and plant breeder’s rights in the breeding industry</a:t>
            </a:r>
            <a:r>
              <a:rPr lang="en-GB" sz="3200" smtClean="0"/>
              <a:t> </a:t>
            </a:r>
            <a:endParaRPr lang="en-US" sz="3200" smtClean="0"/>
          </a:p>
        </p:txBody>
      </p:sp>
      <p:sp>
        <p:nvSpPr>
          <p:cNvPr id="38915" name="Rectangle 3"/>
          <p:cNvSpPr>
            <a:spLocks noGrp="1" noChangeArrowheads="1"/>
          </p:cNvSpPr>
          <p:nvPr>
            <p:ph type="subTitle" idx="1"/>
          </p:nvPr>
        </p:nvSpPr>
        <p:spPr/>
        <p:txBody>
          <a:bodyPr/>
          <a:lstStyle/>
          <a:p>
            <a:endParaRPr lang="en-US" smtClean="0"/>
          </a:p>
          <a:p>
            <a:r>
              <a:rPr lang="en-US" smtClean="0"/>
              <a:t>Niels Louwaars</a:t>
            </a:r>
          </a:p>
          <a:p>
            <a:endParaRPr lang="en-US" sz="2400" smtClean="0"/>
          </a:p>
          <a:p>
            <a:r>
              <a:rPr lang="en-US" sz="2400" smtClean="0"/>
              <a:t>Biopolicies specialist</a:t>
            </a:r>
          </a:p>
          <a:p>
            <a:endParaRPr lang="en-US" sz="2400" smtClean="0"/>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endParaRPr lang="nl-NL" smtClean="0"/>
          </a:p>
        </p:txBody>
      </p:sp>
      <p:sp>
        <p:nvSpPr>
          <p:cNvPr id="48131" name="Rectangle 3"/>
          <p:cNvSpPr>
            <a:spLocks noGrp="1" noChangeArrowheads="1"/>
          </p:cNvSpPr>
          <p:nvPr>
            <p:ph type="body" idx="1"/>
          </p:nvPr>
        </p:nvSpPr>
        <p:spPr/>
        <p:txBody>
          <a:bodyPr/>
          <a:lstStyle/>
          <a:p>
            <a:r>
              <a:rPr lang="en-US" smtClean="0"/>
              <a:t>. . . . . but:</a:t>
            </a:r>
          </a:p>
          <a:p>
            <a:endParaRPr lang="en-US" smtClean="0"/>
          </a:p>
          <a:p>
            <a:r>
              <a:rPr lang="en-US" smtClean="0"/>
              <a:t>Some companies may benefit from patents more than others</a:t>
            </a:r>
          </a:p>
          <a:p>
            <a:pPr lvl="1"/>
            <a:r>
              <a:rPr lang="en-US" smtClean="0"/>
              <a:t>Can control the patent thicket</a:t>
            </a:r>
          </a:p>
          <a:p>
            <a:pPr lvl="1"/>
            <a:r>
              <a:rPr lang="en-US" smtClean="0"/>
              <a:t>With their legal expertise they can outrun competitors</a:t>
            </a:r>
          </a:p>
          <a:p>
            <a:r>
              <a:rPr lang="en-US" smtClean="0"/>
              <a:t>Practical breeding may benefit more from open innovation through PBR !!!</a:t>
            </a:r>
          </a:p>
          <a:p>
            <a:pPr lvl="1"/>
            <a:r>
              <a:rPr lang="en-US" smtClean="0"/>
              <a:t>Use genetic resources from competitors benefits all !! </a:t>
            </a: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23850" y="304800"/>
            <a:ext cx="8569325" cy="838200"/>
          </a:xfrm>
        </p:spPr>
        <p:txBody>
          <a:bodyPr/>
          <a:lstStyle/>
          <a:p>
            <a:r>
              <a:rPr lang="en-US" sz="2800" smtClean="0"/>
              <a:t>Life science patents has put </a:t>
            </a:r>
            <a:br>
              <a:rPr lang="en-US" sz="2800" smtClean="0"/>
            </a:br>
            <a:r>
              <a:rPr lang="en-US" sz="2800" smtClean="0"/>
              <a:t> breeding upside down</a:t>
            </a:r>
          </a:p>
        </p:txBody>
      </p:sp>
      <p:sp>
        <p:nvSpPr>
          <p:cNvPr id="49155" name="Rectangle 3"/>
          <p:cNvSpPr>
            <a:spLocks noGrp="1" noChangeArrowheads="1"/>
          </p:cNvSpPr>
          <p:nvPr>
            <p:ph type="body" idx="1"/>
          </p:nvPr>
        </p:nvSpPr>
        <p:spPr/>
        <p:txBody>
          <a:bodyPr/>
          <a:lstStyle/>
          <a:p>
            <a:endParaRPr lang="en-US" smtClean="0"/>
          </a:p>
          <a:p>
            <a:r>
              <a:rPr lang="en-US" smtClean="0"/>
              <a:t>Concentration</a:t>
            </a:r>
          </a:p>
          <a:p>
            <a:pPr>
              <a:buFont typeface="Wingdings" pitchFamily="2" charset="2"/>
              <a:buNone/>
            </a:pPr>
            <a:r>
              <a:rPr lang="en-US" smtClean="0"/>
              <a:t>	in the seed industry</a:t>
            </a:r>
          </a:p>
          <a:p>
            <a:r>
              <a:rPr lang="en-US" smtClean="0"/>
              <a:t>Worries about</a:t>
            </a:r>
          </a:p>
          <a:p>
            <a:pPr>
              <a:buFont typeface="Wingdings" pitchFamily="2" charset="2"/>
              <a:buNone/>
            </a:pPr>
            <a:r>
              <a:rPr lang="en-US" smtClean="0"/>
              <a:t>	innovation levels</a:t>
            </a:r>
          </a:p>
          <a:p>
            <a:r>
              <a:rPr lang="en-US" smtClean="0"/>
              <a:t>Additional contributions</a:t>
            </a:r>
          </a:p>
          <a:p>
            <a:pPr>
              <a:buFont typeface="Wingdings" pitchFamily="2" charset="2"/>
              <a:buNone/>
            </a:pPr>
            <a:r>
              <a:rPr lang="en-US" smtClean="0"/>
              <a:t>	by the ‘enterprising </a:t>
            </a:r>
          </a:p>
          <a:p>
            <a:pPr>
              <a:buFont typeface="Wingdings" pitchFamily="2" charset="2"/>
              <a:buNone/>
            </a:pPr>
            <a:r>
              <a:rPr lang="en-US" smtClean="0"/>
              <a:t>	university’</a:t>
            </a:r>
          </a:p>
          <a:p>
            <a:pPr>
              <a:buFont typeface="Wingdings" pitchFamily="2" charset="2"/>
              <a:buNone/>
            </a:pPr>
            <a:endParaRPr lang="en-US" smtClean="0"/>
          </a:p>
        </p:txBody>
      </p:sp>
      <p:pic>
        <p:nvPicPr>
          <p:cNvPr id="49156" name="Picture 4" descr="44a2431b257c3748321708"/>
          <p:cNvPicPr>
            <a:picLocks noChangeAspect="1" noChangeArrowheads="1"/>
          </p:cNvPicPr>
          <p:nvPr/>
        </p:nvPicPr>
        <p:blipFill>
          <a:blip r:embed="rId2"/>
          <a:srcRect/>
          <a:stretch>
            <a:fillRect/>
          </a:stretch>
        </p:blipFill>
        <p:spPr bwMode="auto">
          <a:xfrm>
            <a:off x="4500563" y="-1108075"/>
            <a:ext cx="5616575" cy="854233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mtClean="0"/>
              <a:t>IPRs as a tool to advance society</a:t>
            </a:r>
          </a:p>
        </p:txBody>
      </p:sp>
      <p:sp>
        <p:nvSpPr>
          <p:cNvPr id="50179" name="Rectangle 3"/>
          <p:cNvSpPr>
            <a:spLocks noGrp="1" noChangeArrowheads="1"/>
          </p:cNvSpPr>
          <p:nvPr>
            <p:ph type="body" idx="1"/>
          </p:nvPr>
        </p:nvSpPr>
        <p:spPr/>
        <p:txBody>
          <a:bodyPr/>
          <a:lstStyle/>
          <a:p>
            <a:pPr>
              <a:lnSpc>
                <a:spcPct val="90000"/>
              </a:lnSpc>
            </a:pPr>
            <a:r>
              <a:rPr lang="en-US" smtClean="0"/>
              <a:t>IPRs need to be:</a:t>
            </a:r>
          </a:p>
          <a:p>
            <a:pPr lvl="1">
              <a:lnSpc>
                <a:spcPct val="90000"/>
              </a:lnSpc>
            </a:pPr>
            <a:r>
              <a:rPr lang="en-US" smtClean="0"/>
              <a:t>Accepted by society as a tool to facilitate innovation</a:t>
            </a:r>
          </a:p>
          <a:p>
            <a:pPr lvl="1">
              <a:lnSpc>
                <a:spcPct val="90000"/>
              </a:lnSpc>
            </a:pPr>
            <a:r>
              <a:rPr lang="en-US" smtClean="0"/>
              <a:t>Adequate and fair balance</a:t>
            </a:r>
          </a:p>
          <a:p>
            <a:pPr lvl="1">
              <a:lnSpc>
                <a:spcPct val="90000"/>
              </a:lnSpc>
            </a:pPr>
            <a:r>
              <a:rPr lang="en-US" smtClean="0"/>
              <a:t>Trick resistant</a:t>
            </a:r>
          </a:p>
          <a:p>
            <a:pPr>
              <a:lnSpc>
                <a:spcPct val="90000"/>
              </a:lnSpc>
            </a:pPr>
            <a:r>
              <a:rPr lang="en-US" smtClean="0"/>
              <a:t>If IPRs in the life sciences lead to monopolies, concentration, reduced incentives for innovation . . </a:t>
            </a:r>
          </a:p>
          <a:p>
            <a:pPr lvl="1">
              <a:lnSpc>
                <a:spcPct val="90000"/>
              </a:lnSpc>
            </a:pPr>
            <a:r>
              <a:rPr lang="en-US" smtClean="0"/>
              <a:t>society will suffer from reduced innovation levels</a:t>
            </a:r>
          </a:p>
          <a:p>
            <a:pPr lvl="1">
              <a:lnSpc>
                <a:spcPct val="90000"/>
              </a:lnSpc>
            </a:pPr>
            <a:r>
              <a:rPr lang="en-US" smtClean="0"/>
              <a:t>companies loose their license to produce</a:t>
            </a:r>
          </a:p>
          <a:p>
            <a:pPr lvl="1">
              <a:lnSpc>
                <a:spcPct val="90000"/>
              </a:lnSpc>
              <a:buFont typeface="Wingdings" pitchFamily="2" charset="2"/>
              <a:buNone/>
            </a:pPr>
            <a:r>
              <a:rPr lang="en-US" smtClean="0"/>
              <a:t>And in breeding-related IPRs: </a:t>
            </a:r>
          </a:p>
          <a:p>
            <a:pPr lvl="1">
              <a:lnSpc>
                <a:spcPct val="90000"/>
              </a:lnSpc>
            </a:pPr>
            <a:r>
              <a:rPr lang="en-US" smtClean="0"/>
              <a:t>Global food security may be at risk</a:t>
            </a: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mtClean="0"/>
              <a:t>Some have different perspectives of risk!!</a:t>
            </a:r>
          </a:p>
        </p:txBody>
      </p:sp>
      <p:pic>
        <p:nvPicPr>
          <p:cNvPr id="51203" name="Picture 3" descr="Legge626_1"/>
          <p:cNvPicPr>
            <a:picLocks noChangeAspect="1" noChangeArrowheads="1"/>
          </p:cNvPicPr>
          <p:nvPr>
            <p:ph type="body" idx="1"/>
          </p:nvPr>
        </p:nvPicPr>
        <p:blipFill>
          <a:blip r:embed="rId2"/>
          <a:srcRect b="6136"/>
          <a:stretch>
            <a:fillRect/>
          </a:stretch>
        </p:blipFill>
        <p:spPr>
          <a:xfrm>
            <a:off x="2195513" y="981075"/>
            <a:ext cx="3967162" cy="5030788"/>
          </a:xfrm>
          <a:noFill/>
        </p:spPr>
      </p:pic>
      <p:sp>
        <p:nvSpPr>
          <p:cNvPr id="51204" name="Freeform 7"/>
          <p:cNvSpPr>
            <a:spLocks/>
          </p:cNvSpPr>
          <p:nvPr/>
        </p:nvSpPr>
        <p:spPr bwMode="auto">
          <a:xfrm>
            <a:off x="2195513" y="981075"/>
            <a:ext cx="2665412" cy="1944688"/>
          </a:xfrm>
          <a:custGeom>
            <a:avLst/>
            <a:gdLst>
              <a:gd name="T0" fmla="*/ 2147483647 w 1679"/>
              <a:gd name="T1" fmla="*/ 2147483647 h 1225"/>
              <a:gd name="T2" fmla="*/ 0 w 1679"/>
              <a:gd name="T3" fmla="*/ 2147483647 h 1225"/>
              <a:gd name="T4" fmla="*/ 0 w 1679"/>
              <a:gd name="T5" fmla="*/ 0 h 1225"/>
              <a:gd name="T6" fmla="*/ 2147483647 w 1679"/>
              <a:gd name="T7" fmla="*/ 0 h 1225"/>
              <a:gd name="T8" fmla="*/ 2147483647 w 1679"/>
              <a:gd name="T9" fmla="*/ 2147483647 h 1225"/>
              <a:gd name="T10" fmla="*/ 2147483647 w 1679"/>
              <a:gd name="T11" fmla="*/ 2147483647 h 1225"/>
              <a:gd name="T12" fmla="*/ 2147483647 w 1679"/>
              <a:gd name="T13" fmla="*/ 2147483647 h 12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79" h="1225">
                <a:moveTo>
                  <a:pt x="862" y="1225"/>
                </a:moveTo>
                <a:lnTo>
                  <a:pt x="0" y="1225"/>
                </a:lnTo>
                <a:lnTo>
                  <a:pt x="0" y="0"/>
                </a:lnTo>
                <a:lnTo>
                  <a:pt x="1679" y="0"/>
                </a:lnTo>
                <a:lnTo>
                  <a:pt x="1679" y="91"/>
                </a:lnTo>
                <a:lnTo>
                  <a:pt x="817" y="91"/>
                </a:lnTo>
                <a:lnTo>
                  <a:pt x="862" y="1225"/>
                </a:lnTo>
                <a:close/>
              </a:path>
            </a:pathLst>
          </a:custGeom>
          <a:solidFill>
            <a:srgbClr val="43C2DB"/>
          </a:solidFill>
          <a:ln w="12700" cap="flat" cmpd="sng">
            <a:noFill/>
            <a:prstDash val="solid"/>
            <a:round/>
            <a:headEnd/>
            <a:tailEnd/>
          </a:ln>
          <a:effectLst/>
        </p:spPr>
        <p:txBody>
          <a:bodyPr>
            <a:spAutoFit/>
          </a:bodyPr>
          <a:lstStyle/>
          <a:p>
            <a:endParaRPr lang="en-US"/>
          </a:p>
        </p:txBody>
      </p:sp>
      <p:sp>
        <p:nvSpPr>
          <p:cNvPr id="51205" name="Freeform 8"/>
          <p:cNvSpPr>
            <a:spLocks/>
          </p:cNvSpPr>
          <p:nvPr/>
        </p:nvSpPr>
        <p:spPr bwMode="auto">
          <a:xfrm>
            <a:off x="3635375" y="2636838"/>
            <a:ext cx="1223963" cy="288925"/>
          </a:xfrm>
          <a:custGeom>
            <a:avLst/>
            <a:gdLst>
              <a:gd name="T0" fmla="*/ 0 w 771"/>
              <a:gd name="T1" fmla="*/ 2147483647 h 182"/>
              <a:gd name="T2" fmla="*/ 2147483647 w 771"/>
              <a:gd name="T3" fmla="*/ 2147483647 h 182"/>
              <a:gd name="T4" fmla="*/ 2147483647 w 771"/>
              <a:gd name="T5" fmla="*/ 0 h 182"/>
              <a:gd name="T6" fmla="*/ 0 w 771"/>
              <a:gd name="T7" fmla="*/ 0 h 1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71" h="182">
                <a:moveTo>
                  <a:pt x="0" y="182"/>
                </a:moveTo>
                <a:lnTo>
                  <a:pt x="771" y="182"/>
                </a:lnTo>
                <a:lnTo>
                  <a:pt x="771" y="0"/>
                </a:lnTo>
                <a:lnTo>
                  <a:pt x="0" y="0"/>
                </a:lnTo>
              </a:path>
            </a:pathLst>
          </a:custGeom>
          <a:solidFill>
            <a:srgbClr val="43C2DB"/>
          </a:solidFill>
          <a:ln w="12700" cap="flat" cmpd="sng">
            <a:noFill/>
            <a:prstDash val="solid"/>
            <a:round/>
            <a:headEnd/>
            <a:tailEnd/>
          </a:ln>
          <a:effectLst/>
        </p:spPr>
        <p:txBody>
          <a:bodyPr>
            <a:spAutoFit/>
          </a:bodyPr>
          <a:lstStyle/>
          <a:p>
            <a:endParaRPr lang="en-US"/>
          </a:p>
        </p:txBody>
      </p:sp>
      <p:sp>
        <p:nvSpPr>
          <p:cNvPr id="51206" name="Freeform 9"/>
          <p:cNvSpPr>
            <a:spLocks/>
          </p:cNvSpPr>
          <p:nvPr/>
        </p:nvSpPr>
        <p:spPr bwMode="auto">
          <a:xfrm>
            <a:off x="4859338" y="981075"/>
            <a:ext cx="1295400" cy="1944688"/>
          </a:xfrm>
          <a:custGeom>
            <a:avLst/>
            <a:gdLst>
              <a:gd name="T0" fmla="*/ 2147483647 w 816"/>
              <a:gd name="T1" fmla="*/ 2147483647 h 1225"/>
              <a:gd name="T2" fmla="*/ 2147483647 w 816"/>
              <a:gd name="T3" fmla="*/ 2147483647 h 1225"/>
              <a:gd name="T4" fmla="*/ 2147483647 w 816"/>
              <a:gd name="T5" fmla="*/ 0 h 1225"/>
              <a:gd name="T6" fmla="*/ 0 w 816"/>
              <a:gd name="T7" fmla="*/ 0 h 1225"/>
              <a:gd name="T8" fmla="*/ 2147483647 w 816"/>
              <a:gd name="T9" fmla="*/ 2147483647 h 12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1225">
                <a:moveTo>
                  <a:pt x="45" y="1225"/>
                </a:moveTo>
                <a:lnTo>
                  <a:pt x="816" y="1225"/>
                </a:lnTo>
                <a:lnTo>
                  <a:pt x="816" y="0"/>
                </a:lnTo>
                <a:lnTo>
                  <a:pt x="0" y="0"/>
                </a:lnTo>
                <a:lnTo>
                  <a:pt x="45" y="1225"/>
                </a:lnTo>
                <a:close/>
              </a:path>
            </a:pathLst>
          </a:custGeom>
          <a:solidFill>
            <a:srgbClr val="43C2DB"/>
          </a:solidFill>
          <a:ln w="12700" cap="flat" cmpd="sng">
            <a:noFill/>
            <a:prstDash val="solid"/>
            <a:round/>
            <a:headEnd/>
            <a:tailEnd/>
          </a:ln>
          <a:effectLst/>
        </p:spPr>
        <p:txBody>
          <a:bodyPr>
            <a:spAutoFit/>
          </a:bodyPr>
          <a:lstStyle/>
          <a:p>
            <a:endParaRPr lang="en-US"/>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mtClean="0"/>
              <a:t>Suggestions by the team:</a:t>
            </a:r>
          </a:p>
        </p:txBody>
      </p:sp>
      <p:sp>
        <p:nvSpPr>
          <p:cNvPr id="52227" name="Rectangle 3"/>
          <p:cNvSpPr>
            <a:spLocks noGrp="1" noChangeArrowheads="1"/>
          </p:cNvSpPr>
          <p:nvPr>
            <p:ph type="body" idx="1"/>
          </p:nvPr>
        </p:nvSpPr>
        <p:spPr/>
        <p:txBody>
          <a:bodyPr/>
          <a:lstStyle/>
          <a:p>
            <a:r>
              <a:rPr lang="en-US" smtClean="0"/>
              <a:t>IF . . . . </a:t>
            </a:r>
          </a:p>
          <a:p>
            <a:pPr lvl="1"/>
            <a:r>
              <a:rPr lang="en-US" smtClean="0"/>
              <a:t>Breeding should continue to be a main tool towards food security and sustainable agriculture;</a:t>
            </a:r>
          </a:p>
          <a:p>
            <a:pPr lvl="1"/>
            <a:r>
              <a:rPr lang="en-US" smtClean="0"/>
              <a:t>Access to genetic resources is considered important</a:t>
            </a:r>
          </a:p>
          <a:p>
            <a:pPr lvl="1"/>
            <a:r>
              <a:rPr lang="en-US" smtClean="0"/>
              <a:t>Innovation strength of the sector be preserves/increased</a:t>
            </a:r>
          </a:p>
          <a:p>
            <a:pPr lvl="1"/>
            <a:r>
              <a:rPr lang="en-US" smtClean="0"/>
              <a:t>Diversity of companies is key for healthy competition</a:t>
            </a:r>
          </a:p>
          <a:p>
            <a:pPr lvl="1"/>
            <a:r>
              <a:rPr lang="en-US" smtClean="0"/>
              <a:t>The Dutch breeding sector is to safeguard its position</a:t>
            </a:r>
          </a:p>
          <a:p>
            <a:pPr lvl="1"/>
            <a:r>
              <a:rPr lang="en-US" smtClean="0"/>
              <a:t>A decent profit margin should be made possible, and </a:t>
            </a:r>
          </a:p>
          <a:p>
            <a:pPr lvl="1"/>
            <a:r>
              <a:rPr lang="en-US" smtClean="0"/>
              <a:t>IPRs are considered to be one of the keys, then . . . . </a:t>
            </a:r>
          </a:p>
          <a:p>
            <a:pPr lvl="1"/>
            <a:endParaRPr lang="en-US" smtClean="0"/>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t>Then . . . . </a:t>
            </a:r>
          </a:p>
        </p:txBody>
      </p:sp>
      <p:sp>
        <p:nvSpPr>
          <p:cNvPr id="53251" name="Rectangle 3"/>
          <p:cNvSpPr>
            <a:spLocks noGrp="1" noChangeArrowheads="1"/>
          </p:cNvSpPr>
          <p:nvPr>
            <p:ph type="body" idx="1"/>
          </p:nvPr>
        </p:nvSpPr>
        <p:spPr/>
        <p:txBody>
          <a:bodyPr/>
          <a:lstStyle/>
          <a:p>
            <a:pPr marL="533400" indent="-533400">
              <a:lnSpc>
                <a:spcPct val="90000"/>
              </a:lnSpc>
              <a:buFont typeface="Wingdings" pitchFamily="2" charset="2"/>
              <a:buAutoNum type="arabicPeriod"/>
            </a:pPr>
            <a:r>
              <a:rPr lang="en-US" sz="2400" smtClean="0"/>
              <a:t>Avoid strategic use of the patent system</a:t>
            </a:r>
          </a:p>
          <a:p>
            <a:pPr marL="914400" lvl="1" indent="-457200">
              <a:lnSpc>
                <a:spcPct val="90000"/>
              </a:lnSpc>
            </a:pPr>
            <a:r>
              <a:rPr lang="en-US" sz="2000" smtClean="0"/>
              <a:t>Role of the sector itself</a:t>
            </a:r>
          </a:p>
          <a:p>
            <a:pPr marL="914400" lvl="1" indent="-457200">
              <a:lnSpc>
                <a:spcPct val="90000"/>
              </a:lnSpc>
            </a:pPr>
            <a:r>
              <a:rPr lang="en-US" sz="2000" smtClean="0"/>
              <a:t>Should come up with solutions in short period</a:t>
            </a:r>
          </a:p>
          <a:p>
            <a:pPr marL="533400" indent="-533400">
              <a:lnSpc>
                <a:spcPct val="90000"/>
              </a:lnSpc>
              <a:buFont typeface="Wingdings" pitchFamily="2" charset="2"/>
              <a:buAutoNum type="arabicPeriod"/>
            </a:pPr>
            <a:r>
              <a:rPr lang="en-US" sz="2400" smtClean="0"/>
              <a:t>Radically improve the operation of the patent offices</a:t>
            </a:r>
          </a:p>
          <a:p>
            <a:pPr marL="914400" lvl="1" indent="-457200">
              <a:lnSpc>
                <a:spcPct val="90000"/>
              </a:lnSpc>
            </a:pPr>
            <a:r>
              <a:rPr lang="en-US" sz="2000" smtClean="0"/>
              <a:t>Increase patent quality</a:t>
            </a:r>
          </a:p>
          <a:p>
            <a:pPr marL="914400" lvl="1" indent="-457200">
              <a:lnSpc>
                <a:spcPct val="90000"/>
              </a:lnSpc>
            </a:pPr>
            <a:r>
              <a:rPr lang="en-US" sz="2000" smtClean="0"/>
              <a:t>Do not grant applications that are not inventive, not new, and that are not described clearly enough </a:t>
            </a:r>
          </a:p>
          <a:p>
            <a:pPr marL="914400" lvl="1" indent="-457200">
              <a:lnSpc>
                <a:spcPct val="90000"/>
              </a:lnSpc>
            </a:pPr>
            <a:r>
              <a:rPr lang="en-US" sz="2000" smtClean="0"/>
              <a:t>(we couldn’t advise on the operation of the courts)</a:t>
            </a:r>
          </a:p>
          <a:p>
            <a:pPr marL="533400" indent="-533400">
              <a:lnSpc>
                <a:spcPct val="90000"/>
              </a:lnSpc>
              <a:buFont typeface="Wingdings" pitchFamily="2" charset="2"/>
              <a:buAutoNum type="arabicPeriod"/>
            </a:pPr>
            <a:r>
              <a:rPr lang="en-US" sz="2400" smtClean="0"/>
              <a:t>Change patent law (in the Netherlands/ EU)</a:t>
            </a:r>
          </a:p>
          <a:p>
            <a:pPr marL="914400" lvl="1" indent="-457200">
              <a:lnSpc>
                <a:spcPct val="90000"/>
              </a:lnSpc>
              <a:buFont typeface="Wingdings" pitchFamily="2" charset="2"/>
              <a:buChar char="n"/>
            </a:pPr>
            <a:r>
              <a:rPr lang="en-US" sz="2000" smtClean="0"/>
              <a:t>Introduce a full breeder’s exemption, or</a:t>
            </a:r>
          </a:p>
          <a:p>
            <a:pPr marL="914400" lvl="1" indent="-457200">
              <a:lnSpc>
                <a:spcPct val="90000"/>
              </a:lnSpc>
              <a:buFont typeface="Wingdings" pitchFamily="2" charset="2"/>
              <a:buChar char="n"/>
            </a:pPr>
            <a:r>
              <a:rPr lang="en-US" sz="2000" smtClean="0"/>
              <a:t>Exclude plants from patentability</a:t>
            </a:r>
          </a:p>
          <a:p>
            <a:pPr marL="914400" lvl="1" indent="-457200">
              <a:lnSpc>
                <a:spcPct val="90000"/>
              </a:lnSpc>
              <a:buFont typeface="Wingdings" pitchFamily="2" charset="2"/>
              <a:buChar char="n"/>
            </a:pPr>
            <a:r>
              <a:rPr lang="en-US" sz="2000" smtClean="0"/>
              <a:t>(Considered the French/German solution, but found insufficient) </a:t>
            </a: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mtClean="0"/>
              <a:t>In addition:</a:t>
            </a:r>
          </a:p>
        </p:txBody>
      </p:sp>
      <p:sp>
        <p:nvSpPr>
          <p:cNvPr id="54275" name="Rectangle 3"/>
          <p:cNvSpPr>
            <a:spLocks noGrp="1" noChangeArrowheads="1"/>
          </p:cNvSpPr>
          <p:nvPr>
            <p:ph type="body" idx="1"/>
          </p:nvPr>
        </p:nvSpPr>
        <p:spPr/>
        <p:txBody>
          <a:bodyPr/>
          <a:lstStyle/>
          <a:p>
            <a:r>
              <a:rPr lang="en-US" smtClean="0"/>
              <a:t>Look into competition law</a:t>
            </a:r>
          </a:p>
          <a:p>
            <a:r>
              <a:rPr lang="en-US" smtClean="0"/>
              <a:t>Look into public research policies</a:t>
            </a:r>
          </a:p>
          <a:p>
            <a:r>
              <a:rPr lang="en-US" smtClean="0"/>
              <a:t>Look into development policies (trade negotiations)</a:t>
            </a:r>
          </a:p>
          <a:p>
            <a:r>
              <a:rPr lang="en-US" smtClean="0"/>
              <a:t>Look into genetic resources policies</a:t>
            </a:r>
          </a:p>
          <a:p>
            <a:endParaRPr lang="en-US" smtClean="0"/>
          </a:p>
          <a:p>
            <a:r>
              <a:rPr lang="en-US" smtClean="0"/>
              <a:t>Bottom line: always go back to the original purpose of IPRs: </a:t>
            </a:r>
          </a:p>
          <a:p>
            <a:pPr lvl="1"/>
            <a:r>
              <a:rPr lang="en-US" smtClean="0"/>
              <a:t>balance the interest of the inventor and society.</a:t>
            </a:r>
          </a:p>
          <a:p>
            <a:pPr lvl="1"/>
            <a:r>
              <a:rPr lang="en-US" smtClean="0"/>
              <a:t>to stimulate innovation in this important sector</a:t>
            </a: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mtClean="0"/>
              <a:t>Letter to Parliament (April 19, 2010) </a:t>
            </a:r>
          </a:p>
        </p:txBody>
      </p:sp>
      <p:sp>
        <p:nvSpPr>
          <p:cNvPr id="55299" name="Rectangle 3"/>
          <p:cNvSpPr>
            <a:spLocks noGrp="1" noChangeArrowheads="1"/>
          </p:cNvSpPr>
          <p:nvPr>
            <p:ph type="body" idx="1"/>
          </p:nvPr>
        </p:nvSpPr>
        <p:spPr>
          <a:xfrm>
            <a:off x="533400" y="1052513"/>
            <a:ext cx="8431213" cy="4814887"/>
          </a:xfrm>
        </p:spPr>
        <p:txBody>
          <a:bodyPr/>
          <a:lstStyle/>
          <a:p>
            <a:pPr>
              <a:lnSpc>
                <a:spcPct val="90000"/>
              </a:lnSpc>
            </a:pPr>
            <a:r>
              <a:rPr lang="en-US" sz="2400" smtClean="0"/>
              <a:t>Confirm that patents and PBR seems out of balance; access to genetic resources needs to be supported</a:t>
            </a:r>
          </a:p>
          <a:p>
            <a:pPr>
              <a:lnSpc>
                <a:spcPct val="90000"/>
              </a:lnSpc>
            </a:pPr>
            <a:r>
              <a:rPr lang="en-US" sz="2400" smtClean="0"/>
              <a:t>French/German solution could be pursued but does not solve the problem</a:t>
            </a:r>
          </a:p>
          <a:p>
            <a:pPr>
              <a:lnSpc>
                <a:spcPct val="90000"/>
              </a:lnSpc>
            </a:pPr>
            <a:r>
              <a:rPr lang="en-US" sz="2400" smtClean="0"/>
              <a:t>MoA to discuss with EC in relation to CPVO-evaluation</a:t>
            </a:r>
          </a:p>
          <a:p>
            <a:pPr>
              <a:lnSpc>
                <a:spcPct val="90000"/>
              </a:lnSpc>
            </a:pPr>
            <a:r>
              <a:rPr lang="en-US" sz="2400" smtClean="0"/>
              <a:t>MoE to discuss with EC; suggest a review of Biotech-Directive </a:t>
            </a:r>
          </a:p>
          <a:p>
            <a:pPr>
              <a:lnSpc>
                <a:spcPct val="90000"/>
              </a:lnSpc>
            </a:pPr>
            <a:r>
              <a:rPr lang="en-US" sz="2400" smtClean="0"/>
              <a:t>Further support to the ‘raising the bar’ process at EPO</a:t>
            </a:r>
          </a:p>
          <a:p>
            <a:pPr>
              <a:lnSpc>
                <a:spcPct val="90000"/>
              </a:lnSpc>
            </a:pPr>
            <a:r>
              <a:rPr lang="en-US" sz="2400" smtClean="0"/>
              <a:t>Find ways to reduce uncertainty about patents with the Board for Plant Varieties</a:t>
            </a:r>
          </a:p>
          <a:p>
            <a:pPr>
              <a:lnSpc>
                <a:spcPct val="90000"/>
              </a:lnSpc>
            </a:pPr>
            <a:r>
              <a:rPr lang="en-US" sz="2400" smtClean="0"/>
              <a:t>Invite the sector to develop a FRAND code-of–conduct</a:t>
            </a:r>
          </a:p>
          <a:p>
            <a:pPr>
              <a:lnSpc>
                <a:spcPct val="90000"/>
              </a:lnSpc>
            </a:pPr>
            <a:r>
              <a:rPr lang="en-US" sz="2400" smtClean="0"/>
              <a:t>Support public research; int’l access to PGR </a:t>
            </a:r>
          </a:p>
          <a:p>
            <a:pPr>
              <a:lnSpc>
                <a:spcPct val="90000"/>
              </a:lnSpc>
            </a:pPr>
            <a:r>
              <a:rPr lang="en-US" sz="2400" smtClean="0"/>
              <a:t>Put the issue on the agenda in Europe and beyond</a:t>
            </a: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smtClean="0"/>
              <a:t>Follow-up</a:t>
            </a:r>
          </a:p>
        </p:txBody>
      </p:sp>
      <p:sp>
        <p:nvSpPr>
          <p:cNvPr id="56323" name="Rectangle 3"/>
          <p:cNvSpPr>
            <a:spLocks noGrp="1" noChangeArrowheads="1"/>
          </p:cNvSpPr>
          <p:nvPr>
            <p:ph type="body" idx="1"/>
          </p:nvPr>
        </p:nvSpPr>
        <p:spPr/>
        <p:txBody>
          <a:bodyPr/>
          <a:lstStyle/>
          <a:p>
            <a:r>
              <a:rPr lang="en-US" smtClean="0"/>
              <a:t>Plantum NL started debates in the sector to create a solution </a:t>
            </a:r>
          </a:p>
          <a:p>
            <a:r>
              <a:rPr lang="en-US" smtClean="0"/>
              <a:t>The Ministries (now EL&amp;I) investigated the legal implications of the various options (ref national, EU and WTO rules)</a:t>
            </a:r>
          </a:p>
          <a:p>
            <a:r>
              <a:rPr lang="en-US" smtClean="0"/>
              <a:t>The issue  came back in Parliament last week.</a:t>
            </a:r>
          </a:p>
          <a:p>
            <a:pPr lvl="1"/>
            <a:r>
              <a:rPr lang="en-US" smtClean="0"/>
              <a:t>Further action was confirmed by Mr Bleeker.</a:t>
            </a: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0" y="304800"/>
            <a:ext cx="9144000" cy="838200"/>
          </a:xfrm>
        </p:spPr>
        <p:txBody>
          <a:bodyPr/>
          <a:lstStyle/>
          <a:p>
            <a:pPr algn="ctr"/>
            <a:r>
              <a:rPr lang="en-US" sz="2800" smtClean="0"/>
              <a:t>Point of view is important to finding solutions to a problem!</a:t>
            </a:r>
          </a:p>
        </p:txBody>
      </p:sp>
      <p:sp>
        <p:nvSpPr>
          <p:cNvPr id="57347" name="Rectangle 3"/>
          <p:cNvSpPr>
            <a:spLocks noGrp="1" noChangeArrowheads="1"/>
          </p:cNvSpPr>
          <p:nvPr>
            <p:ph type="body" idx="1"/>
          </p:nvPr>
        </p:nvSpPr>
        <p:spPr/>
        <p:txBody>
          <a:bodyPr/>
          <a:lstStyle/>
          <a:p>
            <a:endParaRPr lang="nl-NL" smtClean="0"/>
          </a:p>
        </p:txBody>
      </p:sp>
      <p:sp>
        <p:nvSpPr>
          <p:cNvPr id="2" name="Rectangle 3"/>
          <p:cNvSpPr>
            <a:spLocks noGrp="1" noChangeAspect="1" noChangeArrowheads="1"/>
          </p:cNvSpPr>
          <p:nvPr isPhoto="1"/>
        </p:nvSpPr>
        <p:spPr bwMode="auto">
          <a:xfrm>
            <a:off x="442521" y="990278"/>
            <a:ext cx="7719208" cy="4969519"/>
          </a:xfrm>
          <a:prstGeom prst="rect">
            <a:avLst/>
          </a:prstGeom>
          <a:blipFill dpi="0" rotWithShape="1">
            <a:blip r:embed="rId2"/>
            <a:srcRect/>
            <a:stretch>
              <a:fillRect r="-17374"/>
            </a:stretch>
          </a:blipFill>
          <a:ln w="9525">
            <a:solidFill>
              <a:schemeClr val="tx1"/>
            </a:solidFill>
            <a:miter lim="800000"/>
            <a:headEnd/>
            <a:tailEnd/>
          </a:ln>
          <a:effectLst/>
        </p:spPr>
        <p:txBody>
          <a:bodyPr/>
          <a:lstStyle/>
          <a:p>
            <a:pPr eaLnBrk="1" hangingPunct="1">
              <a:spcBef>
                <a:spcPct val="0"/>
              </a:spcBef>
              <a:defRPr/>
            </a:pPr>
            <a:endParaRPr lang="en-US" sz="1800">
              <a:latin typeface="Arial" charset="0"/>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t>Study for Ministers Verburg/vdHoeven</a:t>
            </a:r>
          </a:p>
        </p:txBody>
      </p:sp>
      <p:sp>
        <p:nvSpPr>
          <p:cNvPr id="39939" name="Rectangle 3"/>
          <p:cNvSpPr>
            <a:spLocks noGrp="1" noChangeArrowheads="1"/>
          </p:cNvSpPr>
          <p:nvPr>
            <p:ph type="body" idx="1"/>
          </p:nvPr>
        </p:nvSpPr>
        <p:spPr/>
        <p:txBody>
          <a:bodyPr/>
          <a:lstStyle/>
          <a:p>
            <a:r>
              <a:rPr lang="en-US" sz="2400" smtClean="0"/>
              <a:t>“The future of plant breeding in the light of developments in patent rights and plant breeder’s rights” December 2009</a:t>
            </a:r>
          </a:p>
          <a:p>
            <a:pPr>
              <a:buFont typeface="Wingdings" pitchFamily="2" charset="2"/>
              <a:buNone/>
            </a:pPr>
            <a:endParaRPr lang="en-US" sz="2400" smtClean="0"/>
          </a:p>
          <a:p>
            <a:r>
              <a:rPr lang="en-US" sz="2400" smtClean="0"/>
              <a:t>Study team: </a:t>
            </a:r>
          </a:p>
          <a:p>
            <a:pPr lvl="1"/>
            <a:r>
              <a:rPr lang="nl-NL" sz="2000" smtClean="0"/>
              <a:t>Dr. Anthony Arundel, UN-University (MERIT), Maastricht</a:t>
            </a:r>
          </a:p>
          <a:p>
            <a:pPr lvl="1"/>
            <a:r>
              <a:rPr lang="nl-NL" sz="2000" smtClean="0"/>
              <a:t>Prof. Dr. Hans Dons, Wageningen Universiteit</a:t>
            </a:r>
          </a:p>
          <a:p>
            <a:pPr lvl="1"/>
            <a:r>
              <a:rPr lang="nl-NL" sz="2000" smtClean="0"/>
              <a:t>Drs. Derek Eaton, LEI, Wageningen UR</a:t>
            </a:r>
          </a:p>
          <a:p>
            <a:pPr lvl="1"/>
            <a:r>
              <a:rPr lang="nl-NL" sz="2000" smtClean="0"/>
              <a:t>Dr. Ir. Niels Louwaars, CGN, Wageningen UR</a:t>
            </a:r>
          </a:p>
          <a:p>
            <a:pPr lvl="1"/>
            <a:r>
              <a:rPr lang="nl-NL" sz="2000" smtClean="0"/>
              <a:t>Dr. Annemiek Nelis, CSG, Nijmegen University</a:t>
            </a:r>
          </a:p>
          <a:p>
            <a:pPr lvl="1"/>
            <a:r>
              <a:rPr lang="nl-NL" sz="2000" smtClean="0"/>
              <a:t>Prof. Mr. Dr Geertrui Van Overwalle, TILT, Tilburg University</a:t>
            </a:r>
          </a:p>
          <a:p>
            <a:pPr lvl="1"/>
            <a:r>
              <a:rPr lang="nl-NL" sz="2000" smtClean="0"/>
              <a:t>Mr. Hans Raven, Intellectual Propery expert</a:t>
            </a:r>
            <a:endParaRPr lang="en-US" sz="2000" smtClean="0"/>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p:txBody>
          <a:bodyPr/>
          <a:lstStyle/>
          <a:p>
            <a:pPr eaLnBrk="1" hangingPunct="1"/>
            <a:r>
              <a:rPr lang="nl-NL" sz="3600" smtClean="0"/>
              <a:t>Vision on intellectual property protection in plant sciences by the plant breeding industry</a:t>
            </a:r>
          </a:p>
        </p:txBody>
      </p:sp>
      <p:sp>
        <p:nvSpPr>
          <p:cNvPr id="58371" name="Rectangle 3"/>
          <p:cNvSpPr>
            <a:spLocks noGrp="1" noChangeArrowheads="1"/>
          </p:cNvSpPr>
          <p:nvPr>
            <p:ph type="subTitle" idx="1"/>
          </p:nvPr>
        </p:nvSpPr>
        <p:spPr/>
        <p:txBody>
          <a:bodyPr/>
          <a:lstStyle/>
          <a:p>
            <a:pPr eaLnBrk="1" hangingPunct="1">
              <a:lnSpc>
                <a:spcPct val="80000"/>
              </a:lnSpc>
            </a:pPr>
            <a:endParaRPr lang="nl-NL" sz="1600" smtClean="0"/>
          </a:p>
          <a:p>
            <a:pPr eaLnBrk="1" hangingPunct="1">
              <a:lnSpc>
                <a:spcPct val="80000"/>
              </a:lnSpc>
            </a:pPr>
            <a:r>
              <a:rPr lang="nl-NL" sz="1600" smtClean="0"/>
              <a:t>-  BSHS, 26 May Venlo,  Anke van den Hurk-</a:t>
            </a:r>
          </a:p>
          <a:p>
            <a:pPr eaLnBrk="1" hangingPunct="1">
              <a:lnSpc>
                <a:spcPct val="80000"/>
              </a:lnSpc>
            </a:pPr>
            <a:endParaRPr lang="nl-NL" sz="16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el 1"/>
          <p:cNvSpPr>
            <a:spLocks noGrp="1"/>
          </p:cNvSpPr>
          <p:nvPr>
            <p:ph type="title"/>
          </p:nvPr>
        </p:nvSpPr>
        <p:spPr>
          <a:xfrm>
            <a:off x="457200" y="260350"/>
            <a:ext cx="8229600" cy="922338"/>
          </a:xfrm>
        </p:spPr>
        <p:txBody>
          <a:bodyPr/>
          <a:lstStyle/>
          <a:p>
            <a:pPr eaLnBrk="1" hangingPunct="1"/>
            <a:r>
              <a:rPr lang="en-US" smtClean="0"/>
              <a:t>Need for solution to the Interface plant breeders’ rights and patents</a:t>
            </a:r>
          </a:p>
        </p:txBody>
      </p:sp>
      <p:sp>
        <p:nvSpPr>
          <p:cNvPr id="59395" name="Tijdelijke aanduiding voor inhoud 2"/>
          <p:cNvSpPr>
            <a:spLocks noGrp="1"/>
          </p:cNvSpPr>
          <p:nvPr>
            <p:ph idx="1"/>
          </p:nvPr>
        </p:nvSpPr>
        <p:spPr/>
        <p:txBody>
          <a:bodyPr/>
          <a:lstStyle/>
          <a:p>
            <a:pPr eaLnBrk="1" hangingPunct="1"/>
            <a:r>
              <a:rPr lang="en-US" smtClean="0"/>
              <a:t>Plantum NL the association of the plant breeding sector</a:t>
            </a:r>
          </a:p>
          <a:p>
            <a:pPr eaLnBrk="1" hangingPunct="1"/>
            <a:r>
              <a:rPr lang="en-US" smtClean="0"/>
              <a:t>Plant breeding and the need for intellectual property</a:t>
            </a:r>
          </a:p>
          <a:p>
            <a:pPr eaLnBrk="1" hangingPunct="1"/>
            <a:r>
              <a:rPr lang="en-US" smtClean="0"/>
              <a:t>Plant breeding sector and its’ position with regard to intellectual property</a:t>
            </a:r>
          </a:p>
          <a:p>
            <a:pPr eaLnBrk="1" hangingPunct="1"/>
            <a:r>
              <a:rPr lang="en-US" smtClean="0"/>
              <a:t>Political developments with regard to the interface between plant breeders’ rights and patents</a:t>
            </a:r>
          </a:p>
          <a:p>
            <a:pPr eaLnBrk="1" hangingPunct="1">
              <a:buFontTx/>
              <a:buNone/>
            </a:pPr>
            <a:endParaRPr lang="en-US" smtClean="0"/>
          </a:p>
          <a:p>
            <a:pPr eaLnBrk="1" hangingPunct="1"/>
            <a:endParaRPr lang="en-US"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mtClean="0"/>
              <a:t>Plantum NL</a:t>
            </a:r>
          </a:p>
        </p:txBody>
      </p:sp>
      <p:sp>
        <p:nvSpPr>
          <p:cNvPr id="60419" name="Rectangle 3"/>
          <p:cNvSpPr>
            <a:spLocks noGrp="1" noChangeArrowheads="1"/>
          </p:cNvSpPr>
          <p:nvPr>
            <p:ph type="body" idx="1"/>
          </p:nvPr>
        </p:nvSpPr>
        <p:spPr/>
        <p:txBody>
          <a:bodyPr/>
          <a:lstStyle/>
          <a:p>
            <a:pPr eaLnBrk="1" hangingPunct="1"/>
            <a:r>
              <a:rPr lang="en-US" smtClean="0"/>
              <a:t>Dutch association for companies active in breeding</a:t>
            </a:r>
            <a:r>
              <a:rPr lang="en-US" smtClean="0">
                <a:cs typeface="Times New Roman" pitchFamily="18" charset="0"/>
              </a:rPr>
              <a:t>, tissue culture, production and trade of seeds and young plants, agriculture, vegetables and ornamentals</a:t>
            </a:r>
          </a:p>
          <a:p>
            <a:pPr eaLnBrk="1" hangingPunct="1"/>
            <a:r>
              <a:rPr lang="en-US" smtClean="0">
                <a:cs typeface="Times New Roman" pitchFamily="18" charset="0"/>
              </a:rPr>
              <a:t>&gt; 400 members </a:t>
            </a:r>
            <a:endParaRPr lang="en-US"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el 1"/>
          <p:cNvSpPr>
            <a:spLocks noGrp="1"/>
          </p:cNvSpPr>
          <p:nvPr>
            <p:ph type="title"/>
          </p:nvPr>
        </p:nvSpPr>
        <p:spPr/>
        <p:txBody>
          <a:bodyPr/>
          <a:lstStyle/>
          <a:p>
            <a:pPr eaLnBrk="1" hangingPunct="1"/>
            <a:r>
              <a:rPr lang="en-US" smtClean="0"/>
              <a:t>Plant breeding and need for IP</a:t>
            </a:r>
          </a:p>
        </p:txBody>
      </p:sp>
      <p:sp>
        <p:nvSpPr>
          <p:cNvPr id="61443" name="Tijdelijke aanduiding voor inhoud 2"/>
          <p:cNvSpPr>
            <a:spLocks noGrp="1"/>
          </p:cNvSpPr>
          <p:nvPr>
            <p:ph idx="1"/>
          </p:nvPr>
        </p:nvSpPr>
        <p:spPr/>
        <p:txBody>
          <a:bodyPr/>
          <a:lstStyle/>
          <a:p>
            <a:pPr eaLnBrk="1" hangingPunct="1"/>
            <a:r>
              <a:rPr lang="en-US" sz="2400" smtClean="0"/>
              <a:t>Plant breeding for the development of new varieties adapted to the needs of grower, producer and consumer needs</a:t>
            </a:r>
          </a:p>
          <a:p>
            <a:pPr eaLnBrk="1" hangingPunct="1"/>
            <a:endParaRPr lang="en-US" sz="2400" smtClean="0"/>
          </a:p>
          <a:p>
            <a:pPr eaLnBrk="1" hangingPunct="1">
              <a:buFontTx/>
              <a:buNone/>
            </a:pPr>
            <a:r>
              <a:rPr lang="en-US" sz="2400" smtClean="0"/>
              <a:t>IP is developed and useful to:</a:t>
            </a:r>
          </a:p>
          <a:p>
            <a:pPr eaLnBrk="1" hangingPunct="1"/>
            <a:r>
              <a:rPr lang="en-US" sz="2400" smtClean="0"/>
              <a:t>Stimulate innovation</a:t>
            </a:r>
          </a:p>
          <a:p>
            <a:pPr eaLnBrk="1" hangingPunct="1"/>
            <a:r>
              <a:rPr lang="en-US" sz="2400" smtClean="0"/>
              <a:t>Have a contract with the society for a temporal monopoly, while the invention is made available to society</a:t>
            </a:r>
          </a:p>
          <a:p>
            <a:pPr eaLnBrk="1" hangingPunct="1"/>
            <a:r>
              <a:rPr lang="en-US" sz="2400" smtClean="0"/>
              <a:t>Balance between interest society and inventor</a:t>
            </a:r>
          </a:p>
          <a:p>
            <a:pPr eaLnBrk="1" hangingPunct="1"/>
            <a:endParaRPr lang="en-US" sz="2400" smtClean="0"/>
          </a:p>
          <a:p>
            <a:pPr eaLnBrk="1" hangingPunct="1"/>
            <a:endParaRPr lang="en-US" sz="2400" smtClean="0"/>
          </a:p>
          <a:p>
            <a:pPr eaLnBrk="1" hangingPunct="1"/>
            <a:endParaRPr lang="en-US"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mtClean="0"/>
              <a:t>Origin Plant Variety Protection</a:t>
            </a:r>
          </a:p>
        </p:txBody>
      </p:sp>
      <p:sp>
        <p:nvSpPr>
          <p:cNvPr id="62467" name="Rectangle 3"/>
          <p:cNvSpPr>
            <a:spLocks noGrp="1" noChangeArrowheads="1"/>
          </p:cNvSpPr>
          <p:nvPr>
            <p:ph type="body" idx="1"/>
          </p:nvPr>
        </p:nvSpPr>
        <p:spPr/>
        <p:txBody>
          <a:bodyPr/>
          <a:lstStyle/>
          <a:p>
            <a:pPr eaLnBrk="1" hangingPunct="1"/>
            <a:r>
              <a:rPr lang="en-US" smtClean="0"/>
              <a:t>US Plant Patent Act (1930)</a:t>
            </a:r>
          </a:p>
          <a:p>
            <a:pPr eaLnBrk="1" hangingPunct="1">
              <a:buFontTx/>
              <a:buNone/>
            </a:pPr>
            <a:r>
              <a:rPr lang="en-US" smtClean="0"/>
              <a:t>	No explicit breeders’ exemption, but the right is limited to asexual propagation </a:t>
            </a:r>
          </a:p>
          <a:p>
            <a:pPr eaLnBrk="1" hangingPunct="1"/>
            <a:r>
              <a:rPr lang="en-US" smtClean="0"/>
              <a:t>1940’s beginning of first PBR legislation in Europe</a:t>
            </a:r>
          </a:p>
          <a:p>
            <a:pPr eaLnBrk="1" hangingPunct="1"/>
            <a:r>
              <a:rPr lang="en-US" smtClean="0"/>
              <a:t>First Treaty on Plant Breeders Rights: </a:t>
            </a:r>
          </a:p>
          <a:p>
            <a:pPr eaLnBrk="1" hangingPunct="1">
              <a:buFontTx/>
              <a:buNone/>
            </a:pPr>
            <a:r>
              <a:rPr lang="en-US" smtClean="0"/>
              <a:t>	UPOV Convention 1961 	</a:t>
            </a:r>
          </a:p>
          <a:p>
            <a:pPr eaLnBrk="1" hangingPunct="1"/>
            <a:endParaRPr lang="en-US"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nl-NL" smtClean="0"/>
              <a:t>Origin Plant Variety Protection</a:t>
            </a:r>
          </a:p>
        </p:txBody>
      </p:sp>
      <p:sp>
        <p:nvSpPr>
          <p:cNvPr id="63491" name="Rectangle 3"/>
          <p:cNvSpPr>
            <a:spLocks noGrp="1" noChangeArrowheads="1"/>
          </p:cNvSpPr>
          <p:nvPr>
            <p:ph type="body" idx="1"/>
          </p:nvPr>
        </p:nvSpPr>
        <p:spPr/>
        <p:txBody>
          <a:bodyPr/>
          <a:lstStyle/>
          <a:p>
            <a:pPr eaLnBrk="1" hangingPunct="1"/>
            <a:r>
              <a:rPr lang="nl-NL" smtClean="0"/>
              <a:t>Deliberate choice for a specific Intellectual Property Right for plant varieties instead of protection by patents</a:t>
            </a:r>
          </a:p>
          <a:p>
            <a:pPr eaLnBrk="1" hangingPunct="1">
              <a:buFontTx/>
              <a:buNone/>
            </a:pPr>
            <a:endParaRPr lang="nl-NL" smtClean="0"/>
          </a:p>
          <a:p>
            <a:pPr lvl="1" eaLnBrk="1" hangingPunct="1"/>
            <a:r>
              <a:rPr lang="nl-NL" smtClean="0"/>
              <a:t>Self reproductive material</a:t>
            </a:r>
          </a:p>
          <a:p>
            <a:pPr lvl="1" eaLnBrk="1" hangingPunct="1"/>
            <a:r>
              <a:rPr lang="nl-NL" smtClean="0"/>
              <a:t>Different ways of multiplication/ appearance</a:t>
            </a:r>
          </a:p>
          <a:p>
            <a:pPr lvl="1" eaLnBrk="1" hangingPunct="1"/>
            <a:r>
              <a:rPr lang="nl-NL" smtClean="0"/>
              <a:t>Influence of environment</a:t>
            </a:r>
          </a:p>
          <a:p>
            <a:pPr lvl="1" eaLnBrk="1" hangingPunct="1"/>
            <a:r>
              <a:rPr lang="nl-NL" smtClean="0"/>
              <a:t>Paper examination not sufficient </a:t>
            </a:r>
          </a:p>
          <a:p>
            <a:pPr lvl="1" eaLnBrk="1" hangingPunct="1">
              <a:buFontTx/>
              <a:buNone/>
            </a:pPr>
            <a:endParaRPr lang="nl-NL"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nl-NL" smtClean="0"/>
              <a:t>Breeders’ exemption UPOV 1961</a:t>
            </a:r>
          </a:p>
        </p:txBody>
      </p:sp>
      <p:sp>
        <p:nvSpPr>
          <p:cNvPr id="64515" name="Rectangle 3"/>
          <p:cNvSpPr>
            <a:spLocks noGrp="1" noChangeArrowheads="1"/>
          </p:cNvSpPr>
          <p:nvPr>
            <p:ph type="body" idx="1"/>
          </p:nvPr>
        </p:nvSpPr>
        <p:spPr/>
        <p:txBody>
          <a:bodyPr/>
          <a:lstStyle/>
          <a:p>
            <a:pPr eaLnBrk="1" hangingPunct="1"/>
            <a:r>
              <a:rPr lang="nl-NL" smtClean="0"/>
              <a:t>Art. 5 sub 3</a:t>
            </a:r>
          </a:p>
          <a:p>
            <a:pPr eaLnBrk="1" hangingPunct="1">
              <a:buFontTx/>
              <a:buNone/>
            </a:pPr>
            <a:r>
              <a:rPr lang="nl-NL" smtClean="0"/>
              <a:t>	“Authorization by the breeder or his successor in title shall not be required either for the utilization of the new variety as an initial source of variation for the purpose of </a:t>
            </a:r>
            <a:r>
              <a:rPr lang="nl-NL" u="sng" smtClean="0"/>
              <a:t>creating</a:t>
            </a:r>
            <a:r>
              <a:rPr lang="nl-NL" smtClean="0"/>
              <a:t> other new varieties or for the </a:t>
            </a:r>
            <a:r>
              <a:rPr lang="nl-NL" u="sng" smtClean="0"/>
              <a:t>marketing</a:t>
            </a:r>
            <a:r>
              <a:rPr lang="nl-NL" smtClean="0"/>
              <a:t> of such varieties.”</a:t>
            </a:r>
          </a:p>
          <a:p>
            <a:pPr eaLnBrk="1" hangingPunct="1"/>
            <a:endParaRPr lang="nl-NL"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nl-NL" smtClean="0"/>
              <a:t>Patent legislation in Europe</a:t>
            </a:r>
          </a:p>
        </p:txBody>
      </p:sp>
      <p:sp>
        <p:nvSpPr>
          <p:cNvPr id="65539" name="Rectangle 3"/>
          <p:cNvSpPr>
            <a:spLocks noGrp="1" noChangeArrowheads="1"/>
          </p:cNvSpPr>
          <p:nvPr>
            <p:ph type="body" idx="1"/>
          </p:nvPr>
        </p:nvSpPr>
        <p:spPr/>
        <p:txBody>
          <a:bodyPr/>
          <a:lstStyle/>
          <a:p>
            <a:pPr eaLnBrk="1" hangingPunct="1">
              <a:lnSpc>
                <a:spcPct val="90000"/>
              </a:lnSpc>
            </a:pPr>
            <a:r>
              <a:rPr lang="nl-NL" smtClean="0"/>
              <a:t>1998: EU Directive for biotech inventions</a:t>
            </a:r>
          </a:p>
          <a:p>
            <a:pPr eaLnBrk="1" hangingPunct="1">
              <a:lnSpc>
                <a:spcPct val="90000"/>
              </a:lnSpc>
            </a:pPr>
            <a:r>
              <a:rPr lang="nl-NL" smtClean="0"/>
              <a:t>Claims on biological material also after propagation and multiplication</a:t>
            </a:r>
          </a:p>
          <a:p>
            <a:pPr eaLnBrk="1" hangingPunct="1">
              <a:lnSpc>
                <a:spcPct val="90000"/>
              </a:lnSpc>
            </a:pPr>
            <a:r>
              <a:rPr lang="nl-NL" smtClean="0"/>
              <a:t>Directive was created in reaction to developments on the field of Genetic Modification</a:t>
            </a:r>
          </a:p>
          <a:p>
            <a:pPr eaLnBrk="1" hangingPunct="1">
              <a:lnSpc>
                <a:spcPct val="90000"/>
              </a:lnSpc>
            </a:pPr>
            <a:r>
              <a:rPr lang="nl-NL" smtClean="0"/>
              <a:t>Implementation in the different national patent laws:</a:t>
            </a:r>
          </a:p>
          <a:p>
            <a:pPr eaLnBrk="1" hangingPunct="1">
              <a:lnSpc>
                <a:spcPct val="90000"/>
              </a:lnSpc>
              <a:buFontTx/>
              <a:buNone/>
            </a:pPr>
            <a:r>
              <a:rPr lang="nl-NL" smtClean="0"/>
              <a:t>	No connection with GMO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el 1"/>
          <p:cNvSpPr>
            <a:spLocks noGrp="1"/>
          </p:cNvSpPr>
          <p:nvPr>
            <p:ph type="title"/>
          </p:nvPr>
        </p:nvSpPr>
        <p:spPr>
          <a:xfrm>
            <a:off x="457200" y="188913"/>
            <a:ext cx="8435975" cy="922337"/>
          </a:xfrm>
        </p:spPr>
        <p:txBody>
          <a:bodyPr/>
          <a:lstStyle/>
          <a:p>
            <a:pPr eaLnBrk="1" hangingPunct="1"/>
            <a:r>
              <a:rPr lang="en-US" sz="3600" smtClean="0"/>
              <a:t>Comparison patents and plant breeders’ rights</a:t>
            </a:r>
          </a:p>
        </p:txBody>
      </p:sp>
      <p:sp>
        <p:nvSpPr>
          <p:cNvPr id="66563" name="Tijdelijke aanduiding voor inhoud 3"/>
          <p:cNvSpPr>
            <a:spLocks noGrp="1"/>
          </p:cNvSpPr>
          <p:nvPr>
            <p:ph sz="half" idx="1"/>
          </p:nvPr>
        </p:nvSpPr>
        <p:spPr>
          <a:xfrm>
            <a:off x="457200" y="1782763"/>
            <a:ext cx="4038600" cy="4525962"/>
          </a:xfrm>
        </p:spPr>
        <p:txBody>
          <a:bodyPr/>
          <a:lstStyle/>
          <a:p>
            <a:pPr eaLnBrk="1" hangingPunct="1">
              <a:buFontTx/>
              <a:buNone/>
            </a:pPr>
            <a:r>
              <a:rPr lang="en-US" smtClean="0"/>
              <a:t>Plant breeders’ rights</a:t>
            </a:r>
          </a:p>
          <a:p>
            <a:pPr eaLnBrk="1" hangingPunct="1"/>
            <a:endParaRPr lang="en-US" sz="1000" smtClean="0"/>
          </a:p>
          <a:p>
            <a:pPr eaLnBrk="1" hangingPunct="1"/>
            <a:r>
              <a:rPr lang="en-US" sz="2400" smtClean="0"/>
              <a:t>Plant varieties</a:t>
            </a:r>
          </a:p>
          <a:p>
            <a:pPr eaLnBrk="1" hangingPunct="1"/>
            <a:r>
              <a:rPr lang="en-US" sz="2400" smtClean="0"/>
              <a:t>Monopoly</a:t>
            </a:r>
          </a:p>
          <a:p>
            <a:pPr eaLnBrk="1" hangingPunct="1"/>
            <a:r>
              <a:rPr lang="en-US" sz="2400" smtClean="0"/>
              <a:t>Free for private use</a:t>
            </a:r>
          </a:p>
          <a:p>
            <a:pPr eaLnBrk="1" hangingPunct="1"/>
            <a:r>
              <a:rPr lang="en-US" sz="2400" smtClean="0"/>
              <a:t>Free for research</a:t>
            </a:r>
          </a:p>
          <a:p>
            <a:pPr eaLnBrk="1" hangingPunct="1"/>
            <a:r>
              <a:rPr lang="en-US" sz="2400" smtClean="0"/>
              <a:t>Farmers’ privilige</a:t>
            </a:r>
          </a:p>
          <a:p>
            <a:pPr eaLnBrk="1" hangingPunct="1"/>
            <a:r>
              <a:rPr lang="en-US" sz="2400" smtClean="0"/>
              <a:t>Breeders’ exemption</a:t>
            </a:r>
          </a:p>
        </p:txBody>
      </p:sp>
      <p:sp>
        <p:nvSpPr>
          <p:cNvPr id="66564" name="Tijdelijke aanduiding voor inhoud 4"/>
          <p:cNvSpPr>
            <a:spLocks noGrp="1"/>
          </p:cNvSpPr>
          <p:nvPr>
            <p:ph sz="half" idx="2"/>
          </p:nvPr>
        </p:nvSpPr>
        <p:spPr>
          <a:xfrm>
            <a:off x="4648200" y="1782763"/>
            <a:ext cx="4038600" cy="4525962"/>
          </a:xfrm>
        </p:spPr>
        <p:txBody>
          <a:bodyPr/>
          <a:lstStyle/>
          <a:p>
            <a:pPr eaLnBrk="1" hangingPunct="1">
              <a:buFontTx/>
              <a:buNone/>
            </a:pPr>
            <a:r>
              <a:rPr lang="en-US" smtClean="0"/>
              <a:t>Patents</a:t>
            </a:r>
          </a:p>
          <a:p>
            <a:pPr eaLnBrk="1" hangingPunct="1"/>
            <a:endParaRPr lang="en-US" sz="1000" smtClean="0"/>
          </a:p>
          <a:p>
            <a:pPr eaLnBrk="1" hangingPunct="1"/>
            <a:r>
              <a:rPr lang="en-US" sz="2400" smtClean="0"/>
              <a:t>Everything (except plant varieties and essentially biological processes)</a:t>
            </a:r>
          </a:p>
          <a:p>
            <a:pPr eaLnBrk="1" hangingPunct="1"/>
            <a:r>
              <a:rPr lang="en-US" sz="2400" smtClean="0"/>
              <a:t>Monopoly</a:t>
            </a:r>
          </a:p>
          <a:p>
            <a:pPr eaLnBrk="1" hangingPunct="1"/>
            <a:r>
              <a:rPr lang="en-US" sz="2400" smtClean="0"/>
              <a:t>Free for private use</a:t>
            </a:r>
          </a:p>
          <a:p>
            <a:pPr eaLnBrk="1" hangingPunct="1"/>
            <a:r>
              <a:rPr lang="en-US" sz="2400" smtClean="0"/>
              <a:t>Research exemption</a:t>
            </a:r>
          </a:p>
          <a:p>
            <a:pPr eaLnBrk="1" hangingPunct="1"/>
            <a:r>
              <a:rPr lang="en-US" sz="2400" smtClean="0"/>
              <a:t>Farmers’ privilige</a:t>
            </a:r>
          </a:p>
          <a:p>
            <a:pPr eaLnBrk="1" hangingPunct="1">
              <a:buFontTx/>
              <a:buNone/>
            </a:pPr>
            <a:endParaRPr lang="en-US" smtClean="0"/>
          </a:p>
          <a:p>
            <a:pPr eaLnBrk="1" hangingPunct="1">
              <a:buFontTx/>
              <a:buNone/>
            </a:pPr>
            <a:endParaRPr lang="en-US"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el 4"/>
          <p:cNvSpPr>
            <a:spLocks noGrp="1"/>
          </p:cNvSpPr>
          <p:nvPr>
            <p:ph type="title"/>
          </p:nvPr>
        </p:nvSpPr>
        <p:spPr/>
        <p:txBody>
          <a:bodyPr/>
          <a:lstStyle/>
          <a:p>
            <a:pPr eaLnBrk="1" hangingPunct="1"/>
            <a:r>
              <a:rPr lang="nl-NL" smtClean="0"/>
              <a:t>Breeders’ exemption</a:t>
            </a:r>
          </a:p>
        </p:txBody>
      </p:sp>
      <p:sp>
        <p:nvSpPr>
          <p:cNvPr id="67587" name="Tijdelijke aanduiding voor inhoud 5"/>
          <p:cNvSpPr>
            <a:spLocks noGrp="1"/>
          </p:cNvSpPr>
          <p:nvPr>
            <p:ph idx="1"/>
          </p:nvPr>
        </p:nvSpPr>
        <p:spPr/>
        <p:txBody>
          <a:bodyPr/>
          <a:lstStyle/>
          <a:p>
            <a:pPr eaLnBrk="1" hangingPunct="1">
              <a:buFontTx/>
              <a:buNone/>
            </a:pPr>
            <a:r>
              <a:rPr lang="en-US" smtClean="0"/>
              <a:t>Breeders’ rights do not extend to:</a:t>
            </a:r>
          </a:p>
          <a:p>
            <a:pPr eaLnBrk="1" hangingPunct="1"/>
            <a:r>
              <a:rPr lang="en-US" smtClean="0"/>
              <a:t>acts done for the purpose of breeding other varieties and, for the purpose of exploiting these new varieties provided the new variety is not a variety essentially derived from another protected variety (the initial variety).</a:t>
            </a:r>
            <a:endParaRPr lang="nl-NL"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mtClean="0"/>
              <a:t>Methodology</a:t>
            </a:r>
          </a:p>
        </p:txBody>
      </p:sp>
      <p:sp>
        <p:nvSpPr>
          <p:cNvPr id="40963" name="Rectangle 3"/>
          <p:cNvSpPr>
            <a:spLocks noGrp="1" noChangeArrowheads="1"/>
          </p:cNvSpPr>
          <p:nvPr>
            <p:ph type="body" idx="1"/>
          </p:nvPr>
        </p:nvSpPr>
        <p:spPr/>
        <p:txBody>
          <a:bodyPr/>
          <a:lstStyle/>
          <a:p>
            <a:r>
              <a:rPr lang="en-US" sz="2400" smtClean="0"/>
              <a:t>Trends</a:t>
            </a:r>
          </a:p>
          <a:p>
            <a:pPr lvl="1"/>
            <a:r>
              <a:rPr lang="en-US" sz="2000" smtClean="0"/>
              <a:t>Technology</a:t>
            </a:r>
          </a:p>
          <a:p>
            <a:pPr lvl="1"/>
            <a:r>
              <a:rPr lang="en-US" sz="2000" smtClean="0"/>
              <a:t>IP</a:t>
            </a:r>
          </a:p>
          <a:p>
            <a:pPr lvl="1"/>
            <a:r>
              <a:rPr lang="en-US" sz="2000" smtClean="0"/>
              <a:t>Breeding sector</a:t>
            </a:r>
          </a:p>
          <a:p>
            <a:pPr lvl="1"/>
            <a:r>
              <a:rPr lang="en-US" sz="2000" smtClean="0"/>
              <a:t>Society</a:t>
            </a:r>
          </a:p>
          <a:p>
            <a:pPr lvl="1"/>
            <a:endParaRPr lang="en-US" sz="2000" smtClean="0"/>
          </a:p>
          <a:p>
            <a:r>
              <a:rPr lang="en-US" sz="2400" smtClean="0"/>
              <a:t>Interviews with stakeholders</a:t>
            </a:r>
          </a:p>
          <a:p>
            <a:pPr lvl="1"/>
            <a:r>
              <a:rPr lang="en-US" sz="2000" smtClean="0"/>
              <a:t>Farmers, seed/breeding companies (field, vegetables, ornamentals), public research, biotech companies</a:t>
            </a:r>
          </a:p>
          <a:p>
            <a:pPr lvl="1"/>
            <a:endParaRPr lang="en-US" sz="2000" smtClean="0"/>
          </a:p>
          <a:p>
            <a:r>
              <a:rPr lang="en-US" sz="2400" smtClean="0"/>
              <a:t>Suggest actions for the Ministries if needed</a:t>
            </a: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el 1"/>
          <p:cNvSpPr>
            <a:spLocks noGrp="1"/>
          </p:cNvSpPr>
          <p:nvPr>
            <p:ph type="title"/>
          </p:nvPr>
        </p:nvSpPr>
        <p:spPr/>
        <p:txBody>
          <a:bodyPr/>
          <a:lstStyle/>
          <a:p>
            <a:pPr eaLnBrk="1" hangingPunct="1"/>
            <a:r>
              <a:rPr lang="en-US" smtClean="0"/>
              <a:t>Research exemption</a:t>
            </a:r>
          </a:p>
        </p:txBody>
      </p:sp>
      <p:sp>
        <p:nvSpPr>
          <p:cNvPr id="68611" name="Tijdelijke aanduiding voor inhoud 2"/>
          <p:cNvSpPr>
            <a:spLocks noGrp="1"/>
          </p:cNvSpPr>
          <p:nvPr>
            <p:ph idx="1"/>
          </p:nvPr>
        </p:nvSpPr>
        <p:spPr/>
        <p:txBody>
          <a:bodyPr/>
          <a:lstStyle/>
          <a:p>
            <a:pPr eaLnBrk="1" hangingPunct="1"/>
            <a:r>
              <a:rPr lang="en-US" sz="2800" smtClean="0"/>
              <a:t>The Biotech directive 98/44/EG  does not have a specific provision on the research exemption</a:t>
            </a:r>
          </a:p>
          <a:p>
            <a:pPr eaLnBrk="1" hangingPunct="1"/>
            <a:r>
              <a:rPr lang="en-US" sz="2800" smtClean="0"/>
              <a:t>National decision on implementation research exemption</a:t>
            </a:r>
          </a:p>
          <a:p>
            <a:pPr eaLnBrk="1" hangingPunct="1"/>
            <a:r>
              <a:rPr lang="en-US" sz="2800" smtClean="0"/>
              <a:t>In general this means:</a:t>
            </a:r>
          </a:p>
          <a:p>
            <a:pPr lvl="1" eaLnBrk="1" hangingPunct="1"/>
            <a:r>
              <a:rPr lang="en-US" sz="2400" smtClean="0"/>
              <a:t>Exception for scientific purposes without commercial perspective</a:t>
            </a:r>
          </a:p>
          <a:p>
            <a:pPr lvl="1" eaLnBrk="1" hangingPunct="1"/>
            <a:r>
              <a:rPr lang="en-US" sz="2400" smtClean="0"/>
              <a:t>Research on the invention but not with the invention</a:t>
            </a:r>
          </a:p>
          <a:p>
            <a:pPr eaLnBrk="1" hangingPunct="1"/>
            <a:endParaRPr lang="en-US"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el 1"/>
          <p:cNvSpPr>
            <a:spLocks noGrp="1"/>
          </p:cNvSpPr>
          <p:nvPr>
            <p:ph type="title"/>
          </p:nvPr>
        </p:nvSpPr>
        <p:spPr/>
        <p:txBody>
          <a:bodyPr/>
          <a:lstStyle/>
          <a:p>
            <a:pPr eaLnBrk="1" hangingPunct="1"/>
            <a:r>
              <a:rPr lang="en-US" smtClean="0"/>
              <a:t>Scope patent</a:t>
            </a:r>
          </a:p>
        </p:txBody>
      </p:sp>
      <p:sp>
        <p:nvSpPr>
          <p:cNvPr id="69635" name="Tijdelijke aanduiding voor inhoud 2"/>
          <p:cNvSpPr>
            <a:spLocks noGrp="1"/>
          </p:cNvSpPr>
          <p:nvPr>
            <p:ph idx="1"/>
          </p:nvPr>
        </p:nvSpPr>
        <p:spPr/>
        <p:txBody>
          <a:bodyPr/>
          <a:lstStyle/>
          <a:p>
            <a:pPr eaLnBrk="1" hangingPunct="1"/>
            <a:r>
              <a:rPr lang="en-US" sz="2800" smtClean="0"/>
              <a:t>Plant varieties excluded</a:t>
            </a:r>
          </a:p>
          <a:p>
            <a:pPr eaLnBrk="1" hangingPunct="1"/>
            <a:r>
              <a:rPr lang="en-US" sz="2800" smtClean="0"/>
              <a:t>Essentially biological processes excluded</a:t>
            </a:r>
          </a:p>
          <a:p>
            <a:pPr eaLnBrk="1" hangingPunct="1"/>
            <a:r>
              <a:rPr lang="en-US" sz="2800" smtClean="0"/>
              <a:t>Patent on plant characteristic stretches to all plant varieties that include the characteristic</a:t>
            </a:r>
          </a:p>
          <a:p>
            <a:pPr eaLnBrk="1" hangingPunct="1"/>
            <a:r>
              <a:rPr lang="en-US" sz="2800" smtClean="0"/>
              <a:t>Patent on research method comprise all plant varieties that are developed with the method</a:t>
            </a:r>
          </a:p>
          <a:p>
            <a:pPr eaLnBrk="1" hangingPunct="1"/>
            <a:endParaRPr lang="en-US" sz="2800" smtClean="0"/>
          </a:p>
          <a:p>
            <a:pPr eaLnBrk="1" hangingPunct="1"/>
            <a:r>
              <a:rPr lang="en-US" sz="2800" smtClean="0"/>
              <a:t>Result: Not all plant varieties are freely available for further breeding</a:t>
            </a:r>
          </a:p>
          <a:p>
            <a:pPr eaLnBrk="1" hangingPunct="1">
              <a:buFontTx/>
              <a:buNone/>
            </a:pPr>
            <a:endParaRPr lang="en-US" sz="2800" smtClean="0"/>
          </a:p>
          <a:p>
            <a:pPr eaLnBrk="1" hangingPunct="1"/>
            <a:endParaRPr lang="en-US" sz="280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el 1"/>
          <p:cNvSpPr>
            <a:spLocks noGrp="1"/>
          </p:cNvSpPr>
          <p:nvPr>
            <p:ph type="title"/>
          </p:nvPr>
        </p:nvSpPr>
        <p:spPr/>
        <p:txBody>
          <a:bodyPr/>
          <a:lstStyle/>
          <a:p>
            <a:pPr eaLnBrk="1" hangingPunct="1"/>
            <a:r>
              <a:rPr lang="en-US" sz="3600" smtClean="0"/>
              <a:t>Patents in the breeding sector</a:t>
            </a:r>
          </a:p>
        </p:txBody>
      </p:sp>
      <p:sp>
        <p:nvSpPr>
          <p:cNvPr id="70659" name="Tijdelijke aanduiding voor inhoud 2"/>
          <p:cNvSpPr>
            <a:spLocks noGrp="1"/>
          </p:cNvSpPr>
          <p:nvPr>
            <p:ph idx="1"/>
          </p:nvPr>
        </p:nvSpPr>
        <p:spPr/>
        <p:txBody>
          <a:bodyPr/>
          <a:lstStyle/>
          <a:p>
            <a:pPr eaLnBrk="1" hangingPunct="1"/>
            <a:r>
              <a:rPr lang="en-US" sz="2800" smtClean="0"/>
              <a:t>Increase of patents in the plant breeding world</a:t>
            </a:r>
          </a:p>
          <a:p>
            <a:pPr eaLnBrk="1" hangingPunct="1"/>
            <a:r>
              <a:rPr lang="en-US" sz="2800" smtClean="0"/>
              <a:t>Bad patents</a:t>
            </a:r>
          </a:p>
          <a:p>
            <a:pPr eaLnBrk="1" hangingPunct="1"/>
            <a:r>
              <a:rPr lang="en-US" sz="2800" smtClean="0"/>
              <a:t>Concentration of companies</a:t>
            </a:r>
          </a:p>
          <a:p>
            <a:pPr eaLnBrk="1" hangingPunct="1"/>
            <a:r>
              <a:rPr lang="en-US" sz="2800" smtClean="0"/>
              <a:t>Greater difference between multinationals and small and medium sized enterprises</a:t>
            </a:r>
          </a:p>
          <a:p>
            <a:pPr eaLnBrk="1" hangingPunct="1"/>
            <a:r>
              <a:rPr lang="en-US" sz="2800" smtClean="0"/>
              <a:t>Limitations to biological material for plant breeding</a:t>
            </a:r>
          </a:p>
          <a:p>
            <a:pPr eaLnBrk="1" hangingPunct="1"/>
            <a:r>
              <a:rPr lang="en-US" sz="2800" smtClean="0"/>
              <a:t>Difficulties with licenses</a:t>
            </a:r>
          </a:p>
          <a:p>
            <a:pPr eaLnBrk="1" hangingPunct="1"/>
            <a:r>
              <a:rPr lang="en-US" sz="2800" smtClean="0"/>
              <a:t>Long-term insecurity</a:t>
            </a:r>
          </a:p>
          <a:p>
            <a:pPr eaLnBrk="1" hangingPunct="1"/>
            <a:endParaRPr lang="en-US" smtClean="0"/>
          </a:p>
          <a:p>
            <a:pPr eaLnBrk="1" hangingPunct="1"/>
            <a:endParaRPr lang="en-US"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nl-NL" smtClean="0"/>
              <a:t>Position breeding industry so far</a:t>
            </a:r>
          </a:p>
        </p:txBody>
      </p:sp>
      <p:sp>
        <p:nvSpPr>
          <p:cNvPr id="71683" name="Rectangle 3"/>
          <p:cNvSpPr>
            <a:spLocks noGrp="1" noChangeArrowheads="1"/>
          </p:cNvSpPr>
          <p:nvPr>
            <p:ph type="body" idx="1"/>
          </p:nvPr>
        </p:nvSpPr>
        <p:spPr/>
        <p:txBody>
          <a:bodyPr/>
          <a:lstStyle/>
          <a:p>
            <a:pPr eaLnBrk="1" hangingPunct="1">
              <a:lnSpc>
                <a:spcPct val="90000"/>
              </a:lnSpc>
              <a:buFontTx/>
              <a:buNone/>
            </a:pPr>
            <a:r>
              <a:rPr lang="nl-NL" smtClean="0"/>
              <a:t>ISF + ESA:</a:t>
            </a:r>
          </a:p>
          <a:p>
            <a:pPr eaLnBrk="1" hangingPunct="1">
              <a:lnSpc>
                <a:spcPct val="90000"/>
              </a:lnSpc>
            </a:pPr>
            <a:r>
              <a:rPr lang="nl-NL" smtClean="0"/>
              <a:t>Breeding should be free until the moment of  commercialisation</a:t>
            </a:r>
          </a:p>
          <a:p>
            <a:pPr eaLnBrk="1" hangingPunct="1">
              <a:lnSpc>
                <a:spcPct val="90000"/>
              </a:lnSpc>
            </a:pPr>
            <a:r>
              <a:rPr lang="nl-NL" smtClean="0"/>
              <a:t>The commercial use of a new plant variety no longer expressing the function of patented elements should be free</a:t>
            </a:r>
          </a:p>
          <a:p>
            <a:pPr eaLnBrk="1" hangingPunct="1">
              <a:lnSpc>
                <a:spcPct val="90000"/>
              </a:lnSpc>
            </a:pPr>
            <a:r>
              <a:rPr lang="nl-NL" smtClean="0"/>
              <a:t>The commercial use of a plant variety  expressing the function of patented elements requires a license</a:t>
            </a:r>
          </a:p>
          <a:p>
            <a:pPr eaLnBrk="1" hangingPunct="1">
              <a:lnSpc>
                <a:spcPct val="90000"/>
              </a:lnSpc>
              <a:buFontTx/>
              <a:buNone/>
            </a:pPr>
            <a:endParaRPr lang="nl-NL"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smtClean="0"/>
              <a:t>Different opinions emerge</a:t>
            </a:r>
          </a:p>
        </p:txBody>
      </p:sp>
      <p:sp>
        <p:nvSpPr>
          <p:cNvPr id="72707" name="Rectangle 3"/>
          <p:cNvSpPr>
            <a:spLocks noGrp="1" noChangeArrowheads="1"/>
          </p:cNvSpPr>
          <p:nvPr>
            <p:ph type="body" idx="1"/>
          </p:nvPr>
        </p:nvSpPr>
        <p:spPr/>
        <p:txBody>
          <a:bodyPr/>
          <a:lstStyle/>
          <a:p>
            <a:pPr eaLnBrk="1" hangingPunct="1">
              <a:buFontTx/>
              <a:buNone/>
            </a:pPr>
            <a:r>
              <a:rPr lang="en-US" sz="2800" smtClean="0"/>
              <a:t>Croplife International</a:t>
            </a:r>
          </a:p>
          <a:p>
            <a:pPr eaLnBrk="1" hangingPunct="1"/>
            <a:r>
              <a:rPr lang="en-US" sz="2800" smtClean="0"/>
              <a:t>To further strengthen protection plant varieties</a:t>
            </a:r>
          </a:p>
          <a:p>
            <a:pPr eaLnBrk="1" hangingPunct="1"/>
            <a:r>
              <a:rPr lang="en-US" sz="2800" smtClean="0"/>
              <a:t>To make position ISF more strict</a:t>
            </a:r>
          </a:p>
          <a:p>
            <a:pPr lvl="1" eaLnBrk="1" hangingPunct="1"/>
            <a:r>
              <a:rPr lang="en-US" sz="2400" smtClean="0"/>
              <a:t>Limit breeding varieties with patented trait</a:t>
            </a:r>
          </a:p>
          <a:p>
            <a:pPr lvl="1" eaLnBrk="1" hangingPunct="1"/>
            <a:r>
              <a:rPr lang="en-US" sz="2400" smtClean="0"/>
              <a:t>Extend duration patent</a:t>
            </a:r>
          </a:p>
          <a:p>
            <a:pPr eaLnBrk="1" hangingPunct="1">
              <a:buFontTx/>
              <a:buNone/>
            </a:pPr>
            <a:r>
              <a:rPr lang="en-US" sz="2800" smtClean="0"/>
              <a:t>ESA/ISF</a:t>
            </a:r>
          </a:p>
          <a:p>
            <a:pPr eaLnBrk="1" hangingPunct="1"/>
            <a:r>
              <a:rPr lang="en-US" sz="2800" smtClean="0"/>
              <a:t>Discussions on their positions</a:t>
            </a:r>
          </a:p>
          <a:p>
            <a:pPr eaLnBrk="1" hangingPunct="1">
              <a:buFontTx/>
              <a:buNone/>
            </a:pPr>
            <a:r>
              <a:rPr lang="en-US" sz="2800" smtClean="0"/>
              <a:t>Plantum NL</a:t>
            </a:r>
          </a:p>
          <a:p>
            <a:pPr eaLnBrk="1" hangingPunct="1"/>
            <a:r>
              <a:rPr lang="en-US" sz="2800" smtClean="0"/>
              <a:t>Revision of position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nl-NL" smtClean="0"/>
              <a:t>Plantum NL position (May 2009) </a:t>
            </a:r>
          </a:p>
        </p:txBody>
      </p:sp>
      <p:sp>
        <p:nvSpPr>
          <p:cNvPr id="73731" name="Rectangle 3"/>
          <p:cNvSpPr>
            <a:spLocks noGrp="1" noChangeArrowheads="1"/>
          </p:cNvSpPr>
          <p:nvPr>
            <p:ph type="body" idx="1"/>
          </p:nvPr>
        </p:nvSpPr>
        <p:spPr/>
        <p:txBody>
          <a:bodyPr/>
          <a:lstStyle/>
          <a:p>
            <a:pPr eaLnBrk="1" hangingPunct="1"/>
            <a:endParaRPr lang="en-US" sz="2400" smtClean="0"/>
          </a:p>
          <a:p>
            <a:pPr eaLnBrk="1" hangingPunct="1"/>
            <a:r>
              <a:rPr lang="en-US" sz="2400" smtClean="0"/>
              <a:t>Biological material protected by patent rights should be freely available for the </a:t>
            </a:r>
            <a:r>
              <a:rPr lang="nl-NL" sz="2400" smtClean="0"/>
              <a:t>development of new varieties.</a:t>
            </a:r>
          </a:p>
          <a:p>
            <a:pPr eaLnBrk="1" hangingPunct="1"/>
            <a:r>
              <a:rPr lang="en-US" sz="2400" smtClean="0"/>
              <a:t>The use and exploitation of these new varieties should be free, in line with the ‘breeders’ exemption’ of the UPOV Convention.</a:t>
            </a:r>
          </a:p>
          <a:p>
            <a:pPr eaLnBrk="1" hangingPunct="1"/>
            <a:r>
              <a:rPr lang="en-US" sz="2400" smtClean="0"/>
              <a:t>The aforementioned free availability, use and exploitation should not be allowed to be obstructed in any way, either directly or indirectly, by patent rights.</a:t>
            </a:r>
            <a:r>
              <a:rPr lang="nl-NL" sz="2400" smtClean="0"/>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smtClean="0"/>
              <a:t>Discussing new positions</a:t>
            </a:r>
          </a:p>
        </p:txBody>
      </p:sp>
      <p:sp>
        <p:nvSpPr>
          <p:cNvPr id="74755" name="Rectangle 3"/>
          <p:cNvSpPr>
            <a:spLocks noGrp="1" noChangeArrowheads="1"/>
          </p:cNvSpPr>
          <p:nvPr>
            <p:ph type="body" idx="1"/>
          </p:nvPr>
        </p:nvSpPr>
        <p:spPr/>
        <p:txBody>
          <a:bodyPr/>
          <a:lstStyle/>
          <a:p>
            <a:pPr eaLnBrk="1" hangingPunct="1">
              <a:lnSpc>
                <a:spcPct val="80000"/>
              </a:lnSpc>
              <a:buFontTx/>
              <a:buNone/>
            </a:pPr>
            <a:r>
              <a:rPr lang="en-US" smtClean="0"/>
              <a:t>ISF</a:t>
            </a:r>
          </a:p>
          <a:p>
            <a:pPr eaLnBrk="1" hangingPunct="1">
              <a:lnSpc>
                <a:spcPct val="80000"/>
              </a:lnSpc>
              <a:buFontTx/>
              <a:buNone/>
            </a:pPr>
            <a:r>
              <a:rPr lang="en-US" sz="2800" smtClean="0"/>
              <a:t>	- IPC is working on a revision of the View on IP </a:t>
            </a:r>
          </a:p>
          <a:p>
            <a:pPr eaLnBrk="1" hangingPunct="1">
              <a:lnSpc>
                <a:spcPct val="80000"/>
              </a:lnSpc>
              <a:buFontTx/>
              <a:buNone/>
            </a:pPr>
            <a:r>
              <a:rPr lang="en-US" sz="2800" smtClean="0"/>
              <a:t>	- Goal: submit to the members at the Rio de Janeiro congress in 2012</a:t>
            </a:r>
          </a:p>
          <a:p>
            <a:pPr eaLnBrk="1" hangingPunct="1">
              <a:lnSpc>
                <a:spcPct val="80000"/>
              </a:lnSpc>
              <a:buFontTx/>
              <a:buNone/>
            </a:pPr>
            <a:r>
              <a:rPr lang="en-US" smtClean="0"/>
              <a:t>ESA</a:t>
            </a:r>
          </a:p>
          <a:p>
            <a:pPr eaLnBrk="1" hangingPunct="1">
              <a:lnSpc>
                <a:spcPct val="80000"/>
              </a:lnSpc>
              <a:buFontTx/>
              <a:buNone/>
            </a:pPr>
            <a:r>
              <a:rPr lang="en-US" sz="2800" smtClean="0"/>
              <a:t>	- CIPR is working on a revision of the IP position paper</a:t>
            </a:r>
          </a:p>
          <a:p>
            <a:pPr eaLnBrk="1" hangingPunct="1">
              <a:lnSpc>
                <a:spcPct val="80000"/>
              </a:lnSpc>
              <a:buFontTx/>
              <a:buNone/>
            </a:pPr>
            <a:r>
              <a:rPr lang="en-US" sz="2800" smtClean="0"/>
              <a:t>	- Goal: submit to the members at the annual meeting in Hungary in Ocotber 2011</a:t>
            </a:r>
          </a:p>
          <a:p>
            <a:pPr eaLnBrk="1" hangingPunct="1">
              <a:lnSpc>
                <a:spcPct val="80000"/>
              </a:lnSpc>
              <a:buFontTx/>
              <a:buNone/>
            </a:pPr>
            <a:endParaRPr lang="en-US" sz="2800" smtClean="0"/>
          </a:p>
          <a:p>
            <a:pPr eaLnBrk="1" hangingPunct="1">
              <a:lnSpc>
                <a:spcPct val="80000"/>
              </a:lnSpc>
              <a:buFontTx/>
              <a:buNone/>
            </a:pPr>
            <a:r>
              <a:rPr lang="en-US" smtClean="0"/>
              <a:t>Outcome: still very unsure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smtClean="0"/>
              <a:t>Political developments</a:t>
            </a:r>
          </a:p>
        </p:txBody>
      </p:sp>
      <p:sp>
        <p:nvSpPr>
          <p:cNvPr id="75779" name="Rectangle 3"/>
          <p:cNvSpPr>
            <a:spLocks noGrp="1" noChangeArrowheads="1"/>
          </p:cNvSpPr>
          <p:nvPr>
            <p:ph type="body" idx="1"/>
          </p:nvPr>
        </p:nvSpPr>
        <p:spPr/>
        <p:txBody>
          <a:bodyPr/>
          <a:lstStyle/>
          <a:p>
            <a:pPr eaLnBrk="1" hangingPunct="1"/>
            <a:r>
              <a:rPr lang="en-US" sz="2400" smtClean="0"/>
              <a:t>Dutch government started discussion on the effects of patents on plant breeding</a:t>
            </a:r>
          </a:p>
          <a:p>
            <a:pPr lvl="1" eaLnBrk="1" hangingPunct="1"/>
            <a:r>
              <a:rPr lang="en-US" sz="2400" smtClean="0"/>
              <a:t>Report The future of plant breeding in the light of patent rights and plant breeders’ rights 2009</a:t>
            </a:r>
          </a:p>
          <a:p>
            <a:pPr lvl="2" eaLnBrk="1" hangingPunct="1"/>
            <a:r>
              <a:rPr lang="en-US" sz="2000" smtClean="0"/>
              <a:t>Adapt legislation</a:t>
            </a:r>
          </a:p>
          <a:p>
            <a:pPr lvl="3" eaLnBrk="1" hangingPunct="1"/>
            <a:r>
              <a:rPr lang="en-US" sz="1600" smtClean="0"/>
              <a:t>1</a:t>
            </a:r>
            <a:r>
              <a:rPr lang="en-US" sz="1600" baseline="30000" smtClean="0"/>
              <a:t>st</a:t>
            </a:r>
            <a:r>
              <a:rPr lang="en-US" sz="1600" smtClean="0"/>
              <a:t> step limited breeders’ exemption</a:t>
            </a:r>
          </a:p>
          <a:p>
            <a:pPr lvl="3" eaLnBrk="1" hangingPunct="1"/>
            <a:r>
              <a:rPr lang="en-US" sz="1600" smtClean="0"/>
              <a:t>2</a:t>
            </a:r>
            <a:r>
              <a:rPr lang="en-US" sz="1600" baseline="30000" smtClean="0"/>
              <a:t>nd</a:t>
            </a:r>
            <a:r>
              <a:rPr lang="en-US" sz="1600" smtClean="0"/>
              <a:t> step full breeders’ exemption in biotech directive</a:t>
            </a:r>
          </a:p>
          <a:p>
            <a:pPr lvl="2" eaLnBrk="1" hangingPunct="1"/>
            <a:r>
              <a:rPr lang="en-US" smtClean="0"/>
              <a:t>Improve quality of patents</a:t>
            </a:r>
          </a:p>
          <a:p>
            <a:pPr lvl="2" eaLnBrk="1" hangingPunct="1"/>
            <a:r>
              <a:rPr lang="en-US" smtClean="0"/>
              <a:t>Avoid strategic use/abuse</a:t>
            </a:r>
          </a:p>
          <a:p>
            <a:pPr lvl="2" eaLnBrk="1" hangingPunct="1"/>
            <a:r>
              <a:rPr lang="en-US" smtClean="0"/>
              <a:t>Develop sectoral solutions</a:t>
            </a:r>
          </a:p>
          <a:p>
            <a:pPr lvl="3" eaLnBrk="1" hangingPunct="1"/>
            <a:endParaRPr lang="en-US" sz="1600" smtClean="0"/>
          </a:p>
          <a:p>
            <a:pPr eaLnBrk="1" hangingPunct="1"/>
            <a:endParaRPr lang="en-US" sz="240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smtClean="0"/>
              <a:t>Political developments</a:t>
            </a:r>
          </a:p>
        </p:txBody>
      </p:sp>
      <p:sp>
        <p:nvSpPr>
          <p:cNvPr id="76803" name="Rectangle 3"/>
          <p:cNvSpPr>
            <a:spLocks noGrp="1" noChangeArrowheads="1"/>
          </p:cNvSpPr>
          <p:nvPr>
            <p:ph type="body" idx="1"/>
          </p:nvPr>
        </p:nvSpPr>
        <p:spPr>
          <a:xfrm>
            <a:off x="457200" y="1412875"/>
            <a:ext cx="8229600" cy="4525963"/>
          </a:xfrm>
        </p:spPr>
        <p:txBody>
          <a:bodyPr/>
          <a:lstStyle/>
          <a:p>
            <a:pPr eaLnBrk="1" hangingPunct="1"/>
            <a:r>
              <a:rPr lang="en-US" sz="2400" smtClean="0"/>
              <a:t>Netherlands; Start of sector discussion</a:t>
            </a:r>
          </a:p>
          <a:p>
            <a:pPr eaLnBrk="1" hangingPunct="1"/>
            <a:r>
              <a:rPr lang="en-US" sz="2400" smtClean="0"/>
              <a:t>Study the legal possibility for the breeders’ exemption in patent legislation</a:t>
            </a:r>
          </a:p>
          <a:p>
            <a:pPr eaLnBrk="1" hangingPunct="1"/>
            <a:r>
              <a:rPr lang="en-US" sz="2400" smtClean="0"/>
              <a:t>Request for alternative solutions</a:t>
            </a:r>
          </a:p>
          <a:p>
            <a:pPr eaLnBrk="1" hangingPunct="1"/>
            <a:r>
              <a:rPr lang="en-US" sz="2400" smtClean="0"/>
              <a:t>Debate in the parliament on 18 May</a:t>
            </a:r>
          </a:p>
          <a:p>
            <a:pPr lvl="1" eaLnBrk="1" hangingPunct="1"/>
            <a:r>
              <a:rPr lang="en-US" sz="2400" smtClean="0"/>
              <a:t>Broad support for breeders’ exemption in patent legislation</a:t>
            </a:r>
          </a:p>
          <a:p>
            <a:pPr lvl="1" eaLnBrk="1" hangingPunct="1"/>
            <a:r>
              <a:rPr lang="en-US" sz="2400" smtClean="0"/>
              <a:t>State Secretary Bleeker will strive for breeders’ exemption in patent legislation</a:t>
            </a:r>
            <a:endParaRPr lang="en-US" sz="2000" smtClean="0"/>
          </a:p>
          <a:p>
            <a:pPr eaLnBrk="1" hangingPunct="1"/>
            <a:r>
              <a:rPr lang="en-US" sz="2400" smtClean="0"/>
              <a:t>Germany; minister Aigner has spoken out against the patenting of varieties of livestock and plants June 2010</a:t>
            </a:r>
          </a:p>
          <a:p>
            <a:pPr eaLnBrk="1" hangingPunct="1"/>
            <a:endParaRPr lang="en-US" sz="240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sz="3600" smtClean="0"/>
              <a:t>Solution for the interface Plant Breeders’ Rights and patents</a:t>
            </a:r>
          </a:p>
        </p:txBody>
      </p:sp>
      <p:sp>
        <p:nvSpPr>
          <p:cNvPr id="77827" name="Rectangle 3"/>
          <p:cNvSpPr>
            <a:spLocks noGrp="1" noChangeArrowheads="1"/>
          </p:cNvSpPr>
          <p:nvPr>
            <p:ph type="body" idx="1"/>
          </p:nvPr>
        </p:nvSpPr>
        <p:spPr/>
        <p:txBody>
          <a:bodyPr/>
          <a:lstStyle/>
          <a:p>
            <a:pPr eaLnBrk="1" hangingPunct="1"/>
            <a:r>
              <a:rPr lang="en-US" smtClean="0"/>
              <a:t>Plantum NL is in favour of strong IP rights for one’s own varieties</a:t>
            </a:r>
          </a:p>
          <a:p>
            <a:pPr eaLnBrk="1" hangingPunct="1"/>
            <a:r>
              <a:rPr lang="en-US" smtClean="0"/>
              <a:t>But others should be able to use all characteristics in making new varieties </a:t>
            </a:r>
          </a:p>
          <a:p>
            <a:pPr eaLnBrk="1" hangingPunct="1">
              <a:buFont typeface="Wingdings" pitchFamily="2" charset="2"/>
              <a:buChar char="è"/>
            </a:pPr>
            <a:r>
              <a:rPr lang="en-US" smtClean="0">
                <a:sym typeface="Wingdings" pitchFamily="2" charset="2"/>
              </a:rPr>
              <a:t>We strive for a full breeders’ exemption (breeding &amp; commercialisation) in patent legislation</a:t>
            </a:r>
          </a:p>
          <a:p>
            <a:pPr eaLnBrk="1" hangingPunct="1">
              <a:buFont typeface="Wingdings" pitchFamily="2" charset="2"/>
              <a:buNone/>
            </a:pPr>
            <a:r>
              <a:rPr lang="en-US" b="1" smtClean="0">
                <a:cs typeface="Arial" charset="0"/>
                <a:sym typeface="Wingdings" pitchFamily="2" charset="2"/>
              </a:rPr>
              <a:t>	=</a:t>
            </a:r>
            <a:r>
              <a:rPr lang="en-US" smtClean="0">
                <a:cs typeface="Arial" charset="0"/>
                <a:sym typeface="Wingdings" pitchFamily="2" charset="2"/>
              </a:rPr>
              <a:t> </a:t>
            </a:r>
            <a:r>
              <a:rPr lang="en-US" b="1" smtClean="0">
                <a:cs typeface="Arial" charset="0"/>
                <a:sym typeface="Wingdings" pitchFamily="2" charset="2"/>
              </a:rPr>
              <a:t> boost</a:t>
            </a:r>
            <a:r>
              <a:rPr lang="en-US" smtClean="0">
                <a:cs typeface="Arial" charset="0"/>
                <a:sym typeface="Wingdings" pitchFamily="2" charset="2"/>
              </a:rPr>
              <a:t> for innovation</a:t>
            </a:r>
          </a:p>
          <a:p>
            <a:pPr eaLnBrk="1" hangingPunct="1">
              <a:buFontTx/>
              <a:buNone/>
            </a:pPr>
            <a:endParaRPr lang="en-US"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mtClean="0"/>
              <a:t>Trends in Technology</a:t>
            </a:r>
          </a:p>
        </p:txBody>
      </p:sp>
      <p:sp>
        <p:nvSpPr>
          <p:cNvPr id="41987" name="Rectangle 3"/>
          <p:cNvSpPr>
            <a:spLocks noGrp="1" noChangeArrowheads="1"/>
          </p:cNvSpPr>
          <p:nvPr>
            <p:ph type="body" idx="1"/>
          </p:nvPr>
        </p:nvSpPr>
        <p:spPr/>
        <p:txBody>
          <a:bodyPr/>
          <a:lstStyle/>
          <a:p>
            <a:r>
              <a:rPr lang="en-US" smtClean="0"/>
              <a:t>Explosion of genomic information and opprotunities for MAS and transgenesis: Rod Snowdon</a:t>
            </a:r>
          </a:p>
          <a:p>
            <a:endParaRPr lang="en-US" smtClean="0"/>
          </a:p>
          <a:p>
            <a:r>
              <a:rPr lang="en-US" smtClean="0"/>
              <a:t>Other developments in breeding techniques</a:t>
            </a:r>
          </a:p>
          <a:p>
            <a:pPr lvl="1"/>
            <a:r>
              <a:rPr lang="en-US" smtClean="0"/>
              <a:t>Molecular mutagenesis</a:t>
            </a:r>
          </a:p>
          <a:p>
            <a:pPr lvl="1"/>
            <a:r>
              <a:rPr lang="en-US" smtClean="0"/>
              <a:t>Reverse breeding</a:t>
            </a:r>
          </a:p>
          <a:p>
            <a:pPr lvl="1"/>
            <a:r>
              <a:rPr lang="en-US" smtClean="0"/>
              <a:t>Cisgenesis </a:t>
            </a:r>
          </a:p>
          <a:p>
            <a:pPr lvl="1"/>
            <a:r>
              <a:rPr lang="en-US" smtClean="0"/>
              <a:t>Etc.</a:t>
            </a: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type="body" idx="1"/>
          </p:nvPr>
        </p:nvSpPr>
        <p:spPr>
          <a:xfrm>
            <a:off x="323850" y="188913"/>
            <a:ext cx="8496300" cy="1079500"/>
          </a:xfrm>
        </p:spPr>
        <p:txBody>
          <a:bodyPr/>
          <a:lstStyle/>
          <a:p>
            <a:pPr algn="r" eaLnBrk="1" hangingPunct="1">
              <a:buFontTx/>
              <a:buNone/>
            </a:pPr>
            <a:r>
              <a:rPr lang="en-US" sz="4400" smtClean="0"/>
              <a:t>Thank you for your attention!</a:t>
            </a:r>
          </a:p>
          <a:p>
            <a:pPr eaLnBrk="1" hangingPunct="1">
              <a:buFontTx/>
              <a:buNone/>
            </a:pPr>
            <a:endParaRPr lang="en-US" sz="4400" smtClean="0"/>
          </a:p>
          <a:p>
            <a:pPr eaLnBrk="1" hangingPunct="1">
              <a:buFontTx/>
              <a:buNone/>
            </a:pPr>
            <a:endParaRPr lang="en-US" sz="4400" smtClean="0"/>
          </a:p>
          <a:p>
            <a:pPr eaLnBrk="1" hangingPunct="1"/>
            <a:endParaRPr lang="en-US" sz="4400" smtClean="0"/>
          </a:p>
        </p:txBody>
      </p:sp>
      <p:pic>
        <p:nvPicPr>
          <p:cNvPr id="78851" name="Picture 4" descr="gen_patent_frog_bill_gates"/>
          <p:cNvPicPr>
            <a:picLocks noChangeAspect="1" noChangeArrowheads="1"/>
          </p:cNvPicPr>
          <p:nvPr/>
        </p:nvPicPr>
        <p:blipFill>
          <a:blip r:embed="rId2"/>
          <a:srcRect/>
          <a:stretch>
            <a:fillRect/>
          </a:stretch>
        </p:blipFill>
        <p:spPr bwMode="auto">
          <a:xfrm>
            <a:off x="2484438" y="1447800"/>
            <a:ext cx="6350000" cy="54102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107950" y="6524625"/>
            <a:ext cx="4824413" cy="214313"/>
          </a:xfrm>
          <a:prstGeom prst="rect">
            <a:avLst/>
          </a:prstGeom>
          <a:noFill/>
          <a:ln w="9525">
            <a:noFill/>
            <a:miter lim="800000"/>
            <a:headEnd/>
            <a:tailEnd/>
          </a:ln>
          <a:effectLst/>
        </p:spPr>
        <p:txBody>
          <a:bodyPr>
            <a:spAutoFit/>
          </a:bodyPr>
          <a:lstStyle/>
          <a:p>
            <a:pPr>
              <a:spcBef>
                <a:spcPct val="0"/>
              </a:spcBef>
            </a:pPr>
            <a:r>
              <a:rPr lang="nl-NL" sz="800">
                <a:solidFill>
                  <a:srgbClr val="000000"/>
                </a:solidFill>
                <a:latin typeface="Arial" charset="0"/>
              </a:rPr>
              <a:t>J.J.M. Lambalk | BeNeLux SHS / Venlo / 26052011 </a:t>
            </a:r>
          </a:p>
        </p:txBody>
      </p:sp>
      <p:sp>
        <p:nvSpPr>
          <p:cNvPr id="79875" name="Text Box 6"/>
          <p:cNvSpPr txBox="1">
            <a:spLocks noChangeArrowheads="1"/>
          </p:cNvSpPr>
          <p:nvPr/>
        </p:nvSpPr>
        <p:spPr bwMode="auto">
          <a:xfrm>
            <a:off x="684213" y="2459038"/>
            <a:ext cx="7011987" cy="825500"/>
          </a:xfrm>
          <a:prstGeom prst="rect">
            <a:avLst/>
          </a:prstGeom>
          <a:noFill/>
          <a:ln w="9525" algn="ctr">
            <a:noFill/>
            <a:miter lim="800000"/>
            <a:headEnd/>
            <a:tailEnd/>
          </a:ln>
          <a:effectLst/>
        </p:spPr>
        <p:txBody>
          <a:bodyPr wrap="none" lIns="0" tIns="0" rIns="0" bIns="0">
            <a:spAutoFit/>
          </a:bodyPr>
          <a:lstStyle/>
          <a:p>
            <a:pPr algn="ctr" eaLnBrk="1" hangingPunct="1">
              <a:lnSpc>
                <a:spcPts val="2800"/>
              </a:lnSpc>
              <a:spcBef>
                <a:spcPct val="0"/>
              </a:spcBef>
              <a:spcAft>
                <a:spcPts val="1400"/>
              </a:spcAft>
              <a:tabLst>
                <a:tab pos="1620838" algn="l"/>
              </a:tabLst>
            </a:pPr>
            <a:r>
              <a:rPr lang="nl-NL" sz="3200" b="1">
                <a:solidFill>
                  <a:srgbClr val="000000"/>
                </a:solidFill>
                <a:latin typeface="Arial" charset="0"/>
              </a:rPr>
              <a:t>The importance of IP for a company </a:t>
            </a:r>
          </a:p>
          <a:p>
            <a:pPr algn="ctr" eaLnBrk="1" hangingPunct="1">
              <a:lnSpc>
                <a:spcPct val="60000"/>
              </a:lnSpc>
              <a:spcBef>
                <a:spcPct val="0"/>
              </a:spcBef>
              <a:spcAft>
                <a:spcPts val="1400"/>
              </a:spcAft>
              <a:tabLst>
                <a:tab pos="1620838" algn="l"/>
              </a:tabLst>
            </a:pPr>
            <a:r>
              <a:rPr lang="nl-NL" sz="3200" b="1">
                <a:solidFill>
                  <a:srgbClr val="000000"/>
                </a:solidFill>
                <a:latin typeface="Arial" charset="0"/>
              </a:rPr>
              <a:t>like Enza Zaden</a:t>
            </a:r>
          </a:p>
        </p:txBody>
      </p:sp>
      <p:sp>
        <p:nvSpPr>
          <p:cNvPr id="79876" name="Text Box 7"/>
          <p:cNvSpPr txBox="1">
            <a:spLocks noChangeArrowheads="1"/>
          </p:cNvSpPr>
          <p:nvPr/>
        </p:nvSpPr>
        <p:spPr bwMode="auto">
          <a:xfrm>
            <a:off x="684213" y="4108450"/>
            <a:ext cx="4883150" cy="574675"/>
          </a:xfrm>
          <a:prstGeom prst="rect">
            <a:avLst/>
          </a:prstGeom>
          <a:noFill/>
          <a:ln w="9525" algn="ctr">
            <a:noFill/>
            <a:miter lim="800000"/>
            <a:headEnd/>
            <a:tailEnd/>
          </a:ln>
          <a:effectLst/>
        </p:spPr>
        <p:txBody>
          <a:bodyPr wrap="none" lIns="0" tIns="0" rIns="0" bIns="0">
            <a:spAutoFit/>
          </a:bodyPr>
          <a:lstStyle/>
          <a:p>
            <a:pPr eaLnBrk="1" hangingPunct="1">
              <a:lnSpc>
                <a:spcPct val="65000"/>
              </a:lnSpc>
              <a:spcBef>
                <a:spcPct val="0"/>
              </a:spcBef>
              <a:spcAft>
                <a:spcPts val="1400"/>
              </a:spcAft>
              <a:tabLst>
                <a:tab pos="1620838" algn="l"/>
              </a:tabLst>
            </a:pPr>
            <a:r>
              <a:rPr lang="nl-NL" sz="2000">
                <a:solidFill>
                  <a:srgbClr val="000000"/>
                </a:solidFill>
                <a:latin typeface="Arial" charset="0"/>
              </a:rPr>
              <a:t>Enza Zaden Research &amp; Development B.V.</a:t>
            </a:r>
          </a:p>
          <a:p>
            <a:pPr eaLnBrk="1" hangingPunct="1">
              <a:lnSpc>
                <a:spcPct val="65000"/>
              </a:lnSpc>
              <a:spcBef>
                <a:spcPct val="0"/>
              </a:spcBef>
              <a:spcAft>
                <a:spcPts val="1400"/>
              </a:spcAft>
              <a:tabLst>
                <a:tab pos="1620838" algn="l"/>
              </a:tabLst>
            </a:pPr>
            <a:r>
              <a:rPr lang="nl-NL" sz="2000">
                <a:solidFill>
                  <a:srgbClr val="000000"/>
                </a:solidFill>
                <a:latin typeface="Arial" charset="0"/>
              </a:rPr>
              <a:t>J.J.M. Lambalk</a:t>
            </a:r>
          </a:p>
        </p:txBody>
      </p:sp>
      <p:sp>
        <p:nvSpPr>
          <p:cNvPr id="79877" name="Text Box 8"/>
          <p:cNvSpPr txBox="1">
            <a:spLocks noChangeArrowheads="1"/>
          </p:cNvSpPr>
          <p:nvPr/>
        </p:nvSpPr>
        <p:spPr bwMode="auto">
          <a:xfrm>
            <a:off x="676275" y="5302250"/>
            <a:ext cx="4973638" cy="574675"/>
          </a:xfrm>
          <a:prstGeom prst="rect">
            <a:avLst/>
          </a:prstGeom>
          <a:noFill/>
          <a:ln w="9525" algn="ctr">
            <a:noFill/>
            <a:miter lim="800000"/>
            <a:headEnd/>
            <a:tailEnd/>
          </a:ln>
          <a:effectLst/>
        </p:spPr>
        <p:txBody>
          <a:bodyPr wrap="none" lIns="0" tIns="0" rIns="0" bIns="0">
            <a:spAutoFit/>
          </a:bodyPr>
          <a:lstStyle/>
          <a:p>
            <a:pPr eaLnBrk="1" hangingPunct="1">
              <a:lnSpc>
                <a:spcPct val="65000"/>
              </a:lnSpc>
              <a:spcBef>
                <a:spcPct val="0"/>
              </a:spcBef>
              <a:spcAft>
                <a:spcPts val="1400"/>
              </a:spcAft>
              <a:tabLst>
                <a:tab pos="1620838" algn="l"/>
              </a:tabLst>
            </a:pPr>
            <a:r>
              <a:rPr lang="nl-NL" sz="2000" b="1">
                <a:solidFill>
                  <a:srgbClr val="000000"/>
                </a:solidFill>
                <a:latin typeface="Arial" charset="0"/>
              </a:rPr>
              <a:t>Intellectual property rights in horticulture</a:t>
            </a:r>
          </a:p>
          <a:p>
            <a:pPr eaLnBrk="1" hangingPunct="1">
              <a:lnSpc>
                <a:spcPct val="65000"/>
              </a:lnSpc>
              <a:spcBef>
                <a:spcPct val="0"/>
              </a:spcBef>
              <a:spcAft>
                <a:spcPts val="1400"/>
              </a:spcAft>
              <a:tabLst>
                <a:tab pos="1620838" algn="l"/>
              </a:tabLst>
            </a:pPr>
            <a:r>
              <a:rPr lang="nl-NL" sz="2000" b="1">
                <a:solidFill>
                  <a:srgbClr val="000000"/>
                </a:solidFill>
                <a:latin typeface="Arial" charset="0"/>
              </a:rPr>
              <a:t>BeNeLux SHS / Venlo / May 26th 2011</a:t>
            </a: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8"/>
          <p:cNvSpPr txBox="1">
            <a:spLocks noChangeArrowheads="1"/>
          </p:cNvSpPr>
          <p:nvPr/>
        </p:nvSpPr>
        <p:spPr bwMode="auto">
          <a:xfrm>
            <a:off x="633413" y="409575"/>
            <a:ext cx="4802187" cy="355600"/>
          </a:xfrm>
          <a:prstGeom prst="rect">
            <a:avLst/>
          </a:prstGeom>
          <a:noFill/>
          <a:ln w="9525" algn="ctr">
            <a:noFill/>
            <a:miter lim="800000"/>
            <a:headEnd/>
            <a:tailEnd/>
          </a:ln>
          <a:effectLst/>
        </p:spPr>
        <p:txBody>
          <a:bodyPr wrap="none" lIns="0" tIns="0" rIns="0" bIns="0">
            <a:spAutoFit/>
          </a:bodyPr>
          <a:lstStyle/>
          <a:p>
            <a:pPr eaLnBrk="1" hangingPunct="1">
              <a:lnSpc>
                <a:spcPts val="2800"/>
              </a:lnSpc>
              <a:spcBef>
                <a:spcPct val="0"/>
              </a:spcBef>
              <a:spcAft>
                <a:spcPts val="1400"/>
              </a:spcAft>
              <a:tabLst>
                <a:tab pos="1620838" algn="l"/>
              </a:tabLst>
            </a:pPr>
            <a:r>
              <a:rPr lang="nl-NL" sz="3200" b="1">
                <a:solidFill>
                  <a:srgbClr val="000000"/>
                </a:solidFill>
                <a:latin typeface="Arial" charset="0"/>
              </a:rPr>
              <a:t>Enza Zaden, who we are:</a:t>
            </a:r>
          </a:p>
        </p:txBody>
      </p:sp>
      <p:sp>
        <p:nvSpPr>
          <p:cNvPr id="80899" name="Text Box 9"/>
          <p:cNvSpPr txBox="1">
            <a:spLocks noChangeArrowheads="1"/>
          </p:cNvSpPr>
          <p:nvPr/>
        </p:nvSpPr>
        <p:spPr bwMode="auto">
          <a:xfrm>
            <a:off x="633413" y="1484313"/>
            <a:ext cx="7680325" cy="4502150"/>
          </a:xfrm>
          <a:prstGeom prst="rect">
            <a:avLst/>
          </a:prstGeom>
          <a:noFill/>
          <a:ln w="9525" algn="ctr">
            <a:noFill/>
            <a:miter lim="800000"/>
            <a:headEnd/>
            <a:tailEnd/>
          </a:ln>
          <a:effectLst/>
        </p:spPr>
        <p:txBody>
          <a:bodyPr lIns="0" tIns="0" rIns="0" bIns="0">
            <a:spAutoFit/>
          </a:bodyPr>
          <a:lstStyle/>
          <a:p>
            <a:pPr eaLnBrk="1" hangingPunct="1">
              <a:lnSpc>
                <a:spcPts val="2800"/>
              </a:lnSpc>
              <a:spcBef>
                <a:spcPct val="0"/>
              </a:spcBef>
              <a:spcAft>
                <a:spcPts val="1400"/>
              </a:spcAft>
              <a:tabLst>
                <a:tab pos="1620838" algn="l"/>
              </a:tabLst>
            </a:pPr>
            <a:r>
              <a:rPr lang="nl-NL" sz="2000">
                <a:solidFill>
                  <a:srgbClr val="000000"/>
                </a:solidFill>
                <a:latin typeface="Arial" charset="0"/>
              </a:rPr>
              <a:t>•</a:t>
            </a:r>
            <a:r>
              <a:rPr lang="nl-NL" sz="2000">
                <a:solidFill>
                  <a:srgbClr val="000000"/>
                </a:solidFill>
                <a:latin typeface="Arial" charset="0"/>
                <a:cs typeface="Arial" charset="0"/>
              </a:rPr>
              <a:t>  Founded in 1938</a:t>
            </a:r>
          </a:p>
          <a:p>
            <a:pPr eaLnBrk="1" hangingPunct="1">
              <a:lnSpc>
                <a:spcPct val="120000"/>
              </a:lnSpc>
              <a:spcBef>
                <a:spcPct val="0"/>
              </a:spcBef>
              <a:spcAft>
                <a:spcPts val="1400"/>
              </a:spcAft>
              <a:tabLst>
                <a:tab pos="1620838" algn="l"/>
              </a:tabLst>
            </a:pPr>
            <a:r>
              <a:rPr lang="nl-NL" sz="2000">
                <a:solidFill>
                  <a:srgbClr val="000000"/>
                </a:solidFill>
                <a:latin typeface="Arial" charset="0"/>
              </a:rPr>
              <a:t>•  Head office in Enkhuizen, The Netherlands</a:t>
            </a:r>
          </a:p>
          <a:p>
            <a:pPr eaLnBrk="1" hangingPunct="1">
              <a:lnSpc>
                <a:spcPct val="120000"/>
              </a:lnSpc>
              <a:spcBef>
                <a:spcPct val="0"/>
              </a:spcBef>
              <a:spcAft>
                <a:spcPts val="1400"/>
              </a:spcAft>
              <a:tabLst>
                <a:tab pos="1620838" algn="l"/>
              </a:tabLst>
            </a:pPr>
            <a:r>
              <a:rPr lang="nl-NL" sz="2000">
                <a:solidFill>
                  <a:srgbClr val="000000"/>
                </a:solidFill>
                <a:latin typeface="Arial" charset="0"/>
              </a:rPr>
              <a:t>•  </a:t>
            </a:r>
            <a:r>
              <a:rPr lang="nl-NL" sz="2000" b="1">
                <a:solidFill>
                  <a:srgbClr val="000000"/>
                </a:solidFill>
                <a:latin typeface="Arial" charset="0"/>
              </a:rPr>
              <a:t>Independent / family-owned</a:t>
            </a:r>
            <a:endParaRPr lang="nl-NL" sz="2000">
              <a:solidFill>
                <a:srgbClr val="000000"/>
              </a:solidFill>
              <a:latin typeface="Arial" charset="0"/>
            </a:endParaRPr>
          </a:p>
          <a:p>
            <a:pPr eaLnBrk="1" hangingPunct="1">
              <a:lnSpc>
                <a:spcPct val="120000"/>
              </a:lnSpc>
              <a:spcBef>
                <a:spcPct val="0"/>
              </a:spcBef>
              <a:spcAft>
                <a:spcPts val="1400"/>
              </a:spcAft>
              <a:tabLst>
                <a:tab pos="1620838" algn="l"/>
              </a:tabLst>
            </a:pPr>
            <a:r>
              <a:rPr lang="nl-NL" sz="2000">
                <a:solidFill>
                  <a:srgbClr val="000000"/>
                </a:solidFill>
                <a:latin typeface="Arial" charset="0"/>
              </a:rPr>
              <a:t>•  Breeding in vegetables only: 20 species</a:t>
            </a:r>
          </a:p>
          <a:p>
            <a:pPr eaLnBrk="1" hangingPunct="1">
              <a:lnSpc>
                <a:spcPct val="120000"/>
              </a:lnSpc>
              <a:spcBef>
                <a:spcPct val="0"/>
              </a:spcBef>
              <a:spcAft>
                <a:spcPts val="1400"/>
              </a:spcAft>
              <a:tabLst>
                <a:tab pos="1620838" algn="l"/>
              </a:tabLst>
            </a:pPr>
            <a:r>
              <a:rPr lang="nl-NL" sz="2000">
                <a:solidFill>
                  <a:srgbClr val="000000"/>
                </a:solidFill>
                <a:latin typeface="Arial" charset="0"/>
              </a:rPr>
              <a:t>•  1193 employees worldwide / 576 employees in R&amp;D (01/01/2010) </a:t>
            </a:r>
          </a:p>
          <a:p>
            <a:pPr eaLnBrk="1" hangingPunct="1">
              <a:lnSpc>
                <a:spcPct val="120000"/>
              </a:lnSpc>
              <a:spcBef>
                <a:spcPct val="0"/>
              </a:spcBef>
              <a:spcAft>
                <a:spcPts val="1400"/>
              </a:spcAft>
              <a:tabLst>
                <a:tab pos="1620838" algn="l"/>
              </a:tabLst>
            </a:pPr>
            <a:r>
              <a:rPr lang="nl-NL" sz="2000">
                <a:solidFill>
                  <a:srgbClr val="000000"/>
                </a:solidFill>
                <a:latin typeface="Arial" charset="0"/>
              </a:rPr>
              <a:t>•  18 R&amp;D subsidiaries worldwide</a:t>
            </a:r>
          </a:p>
          <a:p>
            <a:pPr eaLnBrk="1" hangingPunct="1">
              <a:lnSpc>
                <a:spcPct val="120000"/>
              </a:lnSpc>
              <a:spcBef>
                <a:spcPct val="0"/>
              </a:spcBef>
              <a:spcAft>
                <a:spcPts val="1400"/>
              </a:spcAft>
              <a:tabLst>
                <a:tab pos="1620838" algn="l"/>
              </a:tabLst>
            </a:pPr>
            <a:r>
              <a:rPr lang="nl-NL" sz="2000">
                <a:solidFill>
                  <a:srgbClr val="000000"/>
                </a:solidFill>
                <a:latin typeface="Arial" charset="0"/>
              </a:rPr>
              <a:t>•  No. 8 within world top 10 vegetable seed companies</a:t>
            </a:r>
          </a:p>
          <a:p>
            <a:pPr eaLnBrk="1" hangingPunct="1">
              <a:lnSpc>
                <a:spcPct val="120000"/>
              </a:lnSpc>
              <a:spcBef>
                <a:spcPct val="0"/>
              </a:spcBef>
              <a:spcAft>
                <a:spcPts val="1400"/>
              </a:spcAft>
              <a:tabLst>
                <a:tab pos="1620838" algn="l"/>
              </a:tabLst>
            </a:pPr>
            <a:r>
              <a:rPr lang="nl-NL" sz="2000">
                <a:solidFill>
                  <a:srgbClr val="000000"/>
                </a:solidFill>
                <a:latin typeface="Arial" charset="0"/>
              </a:rPr>
              <a:t>•  </a:t>
            </a:r>
            <a:r>
              <a:rPr lang="nl-NL" sz="2000" b="1">
                <a:solidFill>
                  <a:srgbClr val="000000"/>
                </a:solidFill>
                <a:latin typeface="Arial" charset="0"/>
              </a:rPr>
              <a:t>2010: &gt; € 160 mio net sales / </a:t>
            </a:r>
          </a:p>
          <a:p>
            <a:pPr eaLnBrk="1" hangingPunct="1">
              <a:lnSpc>
                <a:spcPct val="55000"/>
              </a:lnSpc>
              <a:spcBef>
                <a:spcPct val="0"/>
              </a:spcBef>
              <a:spcAft>
                <a:spcPts val="1400"/>
              </a:spcAft>
              <a:tabLst>
                <a:tab pos="1620838" algn="l"/>
              </a:tabLst>
            </a:pPr>
            <a:r>
              <a:rPr lang="nl-NL" sz="2000" b="1">
                <a:solidFill>
                  <a:srgbClr val="000000"/>
                </a:solidFill>
                <a:latin typeface="Arial" charset="0"/>
              </a:rPr>
              <a:t>   total investments R&amp;D: 28% = € 45 mio per year</a:t>
            </a:r>
            <a:endParaRPr lang="nl-NL" sz="2000">
              <a:solidFill>
                <a:srgbClr val="000000"/>
              </a:solidFill>
              <a:latin typeface="Arial" charset="0"/>
            </a:endParaRPr>
          </a:p>
        </p:txBody>
      </p:sp>
      <p:sp>
        <p:nvSpPr>
          <p:cNvPr id="80900" name="Text Box 10"/>
          <p:cNvSpPr txBox="1">
            <a:spLocks noChangeArrowheads="1"/>
          </p:cNvSpPr>
          <p:nvPr/>
        </p:nvSpPr>
        <p:spPr bwMode="auto">
          <a:xfrm>
            <a:off x="107950" y="6524625"/>
            <a:ext cx="4824413" cy="214313"/>
          </a:xfrm>
          <a:prstGeom prst="rect">
            <a:avLst/>
          </a:prstGeom>
          <a:noFill/>
          <a:ln w="9525">
            <a:noFill/>
            <a:miter lim="800000"/>
            <a:headEnd/>
            <a:tailEnd/>
          </a:ln>
          <a:effectLst/>
        </p:spPr>
        <p:txBody>
          <a:bodyPr>
            <a:spAutoFit/>
          </a:bodyPr>
          <a:lstStyle/>
          <a:p>
            <a:pPr>
              <a:spcBef>
                <a:spcPct val="0"/>
              </a:spcBef>
            </a:pPr>
            <a:r>
              <a:rPr lang="nl-NL" sz="800">
                <a:solidFill>
                  <a:srgbClr val="000000"/>
                </a:solidFill>
                <a:latin typeface="Arial" charset="0"/>
              </a:rPr>
              <a:t>J.J.M. Lambalk | BeNeLux SHS / Venlo / 26052011 </a:t>
            </a: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2"/>
          <p:cNvSpPr>
            <a:spLocks noChangeArrowheads="1"/>
          </p:cNvSpPr>
          <p:nvPr/>
        </p:nvSpPr>
        <p:spPr bwMode="auto">
          <a:xfrm>
            <a:off x="581025" y="-171450"/>
            <a:ext cx="7381875" cy="990600"/>
          </a:xfrm>
          <a:prstGeom prst="rect">
            <a:avLst/>
          </a:prstGeom>
          <a:noFill/>
          <a:ln w="9525">
            <a:noFill/>
            <a:miter lim="800000"/>
            <a:headEnd/>
            <a:tailEnd/>
          </a:ln>
        </p:spPr>
        <p:txBody>
          <a:bodyPr lIns="0" tIns="0" rIns="0" bIns="0" anchor="b"/>
          <a:lstStyle/>
          <a:p>
            <a:pPr>
              <a:lnSpc>
                <a:spcPts val="3500"/>
              </a:lnSpc>
              <a:spcBef>
                <a:spcPct val="0"/>
              </a:spcBef>
            </a:pPr>
            <a:endParaRPr lang="nl-NL" sz="3200" b="1">
              <a:solidFill>
                <a:srgbClr val="000000"/>
              </a:solidFill>
              <a:latin typeface="Arial" charset="0"/>
              <a:ea typeface="ＭＳ Ｐゴシック" pitchFamily="80" charset="-128"/>
              <a:cs typeface="ＭＳ Ｐゴシック" pitchFamily="80" charset="-128"/>
            </a:endParaRPr>
          </a:p>
        </p:txBody>
      </p:sp>
      <p:sp>
        <p:nvSpPr>
          <p:cNvPr id="81923" name="Text Box 5"/>
          <p:cNvSpPr txBox="1">
            <a:spLocks noChangeArrowheads="1"/>
          </p:cNvSpPr>
          <p:nvPr/>
        </p:nvSpPr>
        <p:spPr bwMode="auto">
          <a:xfrm>
            <a:off x="79375" y="6599238"/>
            <a:ext cx="184150" cy="214312"/>
          </a:xfrm>
          <a:prstGeom prst="rect">
            <a:avLst/>
          </a:prstGeom>
          <a:noFill/>
          <a:ln w="9525">
            <a:noFill/>
            <a:miter lim="800000"/>
            <a:headEnd/>
            <a:tailEnd/>
          </a:ln>
          <a:effectLst/>
        </p:spPr>
        <p:txBody>
          <a:bodyPr wrap="none">
            <a:spAutoFit/>
          </a:bodyPr>
          <a:lstStyle/>
          <a:p>
            <a:pPr>
              <a:spcBef>
                <a:spcPct val="0"/>
              </a:spcBef>
            </a:pPr>
            <a:endParaRPr lang="nl-NL" sz="800">
              <a:solidFill>
                <a:srgbClr val="000000"/>
              </a:solidFill>
              <a:latin typeface="Arial" charset="0"/>
            </a:endParaRPr>
          </a:p>
        </p:txBody>
      </p:sp>
      <p:pic>
        <p:nvPicPr>
          <p:cNvPr id="81924" name="Picture 7" descr="D00343"/>
          <p:cNvPicPr>
            <a:picLocks noChangeAspect="1" noChangeArrowheads="1"/>
          </p:cNvPicPr>
          <p:nvPr/>
        </p:nvPicPr>
        <p:blipFill>
          <a:blip r:embed="rId2"/>
          <a:srcRect/>
          <a:stretch>
            <a:fillRect/>
          </a:stretch>
        </p:blipFill>
        <p:spPr bwMode="auto">
          <a:xfrm>
            <a:off x="0" y="1152525"/>
            <a:ext cx="8172450" cy="5705475"/>
          </a:xfrm>
          <a:prstGeom prst="rect">
            <a:avLst/>
          </a:prstGeom>
          <a:noFill/>
          <a:ln w="12700">
            <a:solidFill>
              <a:schemeClr val="bg1"/>
            </a:solidFill>
            <a:miter lim="800000"/>
            <a:headEnd/>
            <a:tailEnd/>
          </a:ln>
        </p:spPr>
      </p:pic>
      <p:sp>
        <p:nvSpPr>
          <p:cNvPr id="81925" name="Rectangle 8"/>
          <p:cNvSpPr>
            <a:spLocks noChangeArrowheads="1"/>
          </p:cNvSpPr>
          <p:nvPr/>
        </p:nvSpPr>
        <p:spPr bwMode="auto">
          <a:xfrm>
            <a:off x="539750" y="304800"/>
            <a:ext cx="7124700" cy="487363"/>
          </a:xfrm>
          <a:prstGeom prst="rect">
            <a:avLst/>
          </a:prstGeom>
          <a:noFill/>
          <a:ln w="9525" algn="ctr">
            <a:noFill/>
            <a:miter lim="800000"/>
            <a:headEnd/>
            <a:tailEnd/>
          </a:ln>
          <a:effectLst/>
        </p:spPr>
        <p:txBody>
          <a:bodyPr wrap="none" lIns="0" tIns="0" rIns="0" bIns="0">
            <a:spAutoFit/>
          </a:bodyPr>
          <a:lstStyle/>
          <a:p>
            <a:pPr>
              <a:spcBef>
                <a:spcPct val="0"/>
              </a:spcBef>
              <a:tabLst>
                <a:tab pos="1620838" algn="l"/>
              </a:tabLst>
            </a:pPr>
            <a:r>
              <a:rPr lang="nl-NL" sz="3200" b="1">
                <a:solidFill>
                  <a:srgbClr val="000000"/>
                </a:solidFill>
                <a:latin typeface="Arial" charset="0"/>
              </a:rPr>
              <a:t>Enza first greenhouse / 60 m² in 1959</a:t>
            </a:r>
            <a:endParaRPr lang="en-GB" sz="3200" b="1">
              <a:solidFill>
                <a:srgbClr val="000000"/>
              </a:solidFill>
              <a:latin typeface="Arial" charset="0"/>
            </a:endParaRP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4"/>
          <p:cNvSpPr>
            <a:spLocks noChangeArrowheads="1"/>
          </p:cNvSpPr>
          <p:nvPr/>
        </p:nvSpPr>
        <p:spPr bwMode="auto">
          <a:xfrm>
            <a:off x="4140200" y="1438275"/>
            <a:ext cx="3168650" cy="2351088"/>
          </a:xfrm>
          <a:prstGeom prst="rect">
            <a:avLst/>
          </a:prstGeom>
          <a:noFill/>
          <a:ln w="9525">
            <a:noFill/>
            <a:miter lim="800000"/>
            <a:headEnd/>
            <a:tailEnd/>
          </a:ln>
          <a:effectLst/>
        </p:spPr>
        <p:txBody>
          <a:bodyPr lIns="0" tIns="0" rIns="0" bIns="0"/>
          <a:lstStyle/>
          <a:p>
            <a:pPr eaLnBrk="1" hangingPunct="1">
              <a:lnSpc>
                <a:spcPts val="2600"/>
              </a:lnSpc>
              <a:spcBef>
                <a:spcPct val="0"/>
              </a:spcBef>
              <a:spcAft>
                <a:spcPts val="1000"/>
              </a:spcAft>
              <a:tabLst>
                <a:tab pos="895350" algn="l"/>
              </a:tabLst>
            </a:pPr>
            <a:endParaRPr lang="en-US" altLang="ja-JP" sz="1400">
              <a:solidFill>
                <a:srgbClr val="000000"/>
              </a:solidFill>
              <a:latin typeface="Arial" charset="0"/>
              <a:ea typeface="ＭＳ Ｐゴシック" pitchFamily="80" charset="-128"/>
            </a:endParaRPr>
          </a:p>
        </p:txBody>
      </p:sp>
      <p:pic>
        <p:nvPicPr>
          <p:cNvPr id="82947" name="Picture 10" descr="ezWereld"/>
          <p:cNvPicPr>
            <a:picLocks noChangeAspect="1" noChangeArrowheads="1"/>
          </p:cNvPicPr>
          <p:nvPr/>
        </p:nvPicPr>
        <p:blipFill>
          <a:blip r:embed="rId2"/>
          <a:srcRect/>
          <a:stretch>
            <a:fillRect/>
          </a:stretch>
        </p:blipFill>
        <p:spPr bwMode="auto">
          <a:xfrm>
            <a:off x="849313" y="1539875"/>
            <a:ext cx="7394575" cy="4657725"/>
          </a:xfrm>
          <a:prstGeom prst="rect">
            <a:avLst/>
          </a:prstGeom>
          <a:noFill/>
          <a:ln w="9525">
            <a:noFill/>
            <a:miter lim="800000"/>
            <a:headEnd/>
            <a:tailEnd/>
          </a:ln>
        </p:spPr>
      </p:pic>
      <p:sp>
        <p:nvSpPr>
          <p:cNvPr id="82948" name="AutoShape 11">
            <a:hlinkClick r:id="rId3" action="ppaction://hlinksldjump"/>
          </p:cNvPr>
          <p:cNvSpPr>
            <a:spLocks noChangeArrowheads="1"/>
          </p:cNvSpPr>
          <p:nvPr/>
        </p:nvSpPr>
        <p:spPr bwMode="auto">
          <a:xfrm>
            <a:off x="488950" y="4922838"/>
            <a:ext cx="1979613" cy="233362"/>
          </a:xfrm>
          <a:prstGeom prst="roundRect">
            <a:avLst>
              <a:gd name="adj" fmla="val 16667"/>
            </a:avLst>
          </a:prstGeom>
          <a:solidFill>
            <a:schemeClr val="bg1"/>
          </a:solidFill>
          <a:ln w="25400">
            <a:noFill/>
            <a:round/>
            <a:headEnd/>
            <a:tailEnd/>
          </a:ln>
          <a:effectLst>
            <a:outerShdw dist="107763" dir="2700000" algn="ctr" rotWithShape="0">
              <a:srgbClr val="006600"/>
            </a:outerShdw>
          </a:effectLst>
        </p:spPr>
        <p:txBody>
          <a:bodyPr wrap="none" anchor="ctr"/>
          <a:lstStyle/>
          <a:p>
            <a:pPr>
              <a:spcBef>
                <a:spcPct val="0"/>
              </a:spcBef>
            </a:pPr>
            <a:r>
              <a:rPr lang="nl-NL" sz="1200">
                <a:solidFill>
                  <a:srgbClr val="000000"/>
                </a:solidFill>
                <a:latin typeface="Arial" charset="0"/>
              </a:rPr>
              <a:t>Research &amp; Development</a:t>
            </a:r>
            <a:endParaRPr lang="en-GB" sz="1200">
              <a:solidFill>
                <a:srgbClr val="000000"/>
              </a:solidFill>
              <a:latin typeface="Arial" charset="0"/>
            </a:endParaRPr>
          </a:p>
        </p:txBody>
      </p:sp>
      <p:sp>
        <p:nvSpPr>
          <p:cNvPr id="82949" name="AutoShape 12">
            <a:hlinkClick r:id="rId3" action="ppaction://hlinksldjump"/>
          </p:cNvPr>
          <p:cNvSpPr>
            <a:spLocks noChangeArrowheads="1"/>
          </p:cNvSpPr>
          <p:nvPr/>
        </p:nvSpPr>
        <p:spPr bwMode="auto">
          <a:xfrm>
            <a:off x="488950" y="5283200"/>
            <a:ext cx="1979613" cy="233363"/>
          </a:xfrm>
          <a:prstGeom prst="roundRect">
            <a:avLst>
              <a:gd name="adj" fmla="val 16667"/>
            </a:avLst>
          </a:prstGeom>
          <a:solidFill>
            <a:schemeClr val="bg1"/>
          </a:solidFill>
          <a:ln w="25400">
            <a:noFill/>
            <a:round/>
            <a:headEnd/>
            <a:tailEnd/>
          </a:ln>
          <a:effectLst>
            <a:outerShdw dist="107763" dir="2700000" algn="ctr" rotWithShape="0">
              <a:srgbClr val="006600"/>
            </a:outerShdw>
          </a:effectLst>
        </p:spPr>
        <p:txBody>
          <a:bodyPr wrap="none" anchor="ctr"/>
          <a:lstStyle/>
          <a:p>
            <a:pPr>
              <a:spcBef>
                <a:spcPct val="0"/>
              </a:spcBef>
            </a:pPr>
            <a:r>
              <a:rPr lang="nl-NL" sz="1200">
                <a:solidFill>
                  <a:srgbClr val="000000"/>
                </a:solidFill>
                <a:latin typeface="Arial" charset="0"/>
              </a:rPr>
              <a:t>Commercial</a:t>
            </a:r>
            <a:endParaRPr lang="en-GB" sz="1200">
              <a:solidFill>
                <a:srgbClr val="000000"/>
              </a:solidFill>
              <a:latin typeface="Arial" charset="0"/>
            </a:endParaRPr>
          </a:p>
        </p:txBody>
      </p:sp>
      <p:sp>
        <p:nvSpPr>
          <p:cNvPr id="82950" name="AutoShape 13">
            <a:hlinkClick r:id="rId3" action="ppaction://hlinksldjump"/>
          </p:cNvPr>
          <p:cNvSpPr>
            <a:spLocks noChangeArrowheads="1"/>
          </p:cNvSpPr>
          <p:nvPr/>
        </p:nvSpPr>
        <p:spPr bwMode="auto">
          <a:xfrm>
            <a:off x="488950" y="6003925"/>
            <a:ext cx="1979613" cy="233363"/>
          </a:xfrm>
          <a:prstGeom prst="roundRect">
            <a:avLst>
              <a:gd name="adj" fmla="val 16667"/>
            </a:avLst>
          </a:prstGeom>
          <a:solidFill>
            <a:schemeClr val="bg1"/>
          </a:solidFill>
          <a:ln w="25400">
            <a:noFill/>
            <a:round/>
            <a:headEnd/>
            <a:tailEnd/>
          </a:ln>
          <a:effectLst>
            <a:outerShdw dist="107763" dir="2700000" algn="ctr" rotWithShape="0">
              <a:srgbClr val="006600"/>
            </a:outerShdw>
          </a:effectLst>
        </p:spPr>
        <p:txBody>
          <a:bodyPr wrap="none" anchor="ctr"/>
          <a:lstStyle/>
          <a:p>
            <a:pPr>
              <a:spcBef>
                <a:spcPct val="0"/>
              </a:spcBef>
            </a:pPr>
            <a:r>
              <a:rPr lang="nl-NL" sz="1200">
                <a:solidFill>
                  <a:srgbClr val="000000"/>
                </a:solidFill>
                <a:latin typeface="Arial" charset="0"/>
              </a:rPr>
              <a:t>Others</a:t>
            </a:r>
            <a:endParaRPr lang="en-GB" sz="1200">
              <a:solidFill>
                <a:srgbClr val="000000"/>
              </a:solidFill>
              <a:latin typeface="Arial" charset="0"/>
            </a:endParaRPr>
          </a:p>
        </p:txBody>
      </p:sp>
      <p:sp>
        <p:nvSpPr>
          <p:cNvPr id="82951" name="AutoShape 14">
            <a:hlinkClick r:id="rId3" action="ppaction://hlinksldjump"/>
          </p:cNvPr>
          <p:cNvSpPr>
            <a:spLocks noChangeArrowheads="1"/>
          </p:cNvSpPr>
          <p:nvPr/>
        </p:nvSpPr>
        <p:spPr bwMode="auto">
          <a:xfrm>
            <a:off x="488950" y="5643563"/>
            <a:ext cx="1979613" cy="233362"/>
          </a:xfrm>
          <a:prstGeom prst="roundRect">
            <a:avLst>
              <a:gd name="adj" fmla="val 16667"/>
            </a:avLst>
          </a:prstGeom>
          <a:solidFill>
            <a:schemeClr val="bg1"/>
          </a:solidFill>
          <a:ln w="25400">
            <a:noFill/>
            <a:round/>
            <a:headEnd/>
            <a:tailEnd/>
          </a:ln>
          <a:effectLst>
            <a:outerShdw dist="107763" dir="2700000" algn="ctr" rotWithShape="0">
              <a:srgbClr val="006600"/>
            </a:outerShdw>
          </a:effectLst>
        </p:spPr>
        <p:txBody>
          <a:bodyPr wrap="none" anchor="ctr"/>
          <a:lstStyle/>
          <a:p>
            <a:pPr>
              <a:spcBef>
                <a:spcPct val="0"/>
              </a:spcBef>
            </a:pPr>
            <a:r>
              <a:rPr lang="nl-NL" sz="1200">
                <a:solidFill>
                  <a:srgbClr val="000000"/>
                </a:solidFill>
                <a:latin typeface="Arial" charset="0"/>
              </a:rPr>
              <a:t>Distributors</a:t>
            </a:r>
            <a:endParaRPr lang="en-GB" sz="1200">
              <a:solidFill>
                <a:srgbClr val="000000"/>
              </a:solidFill>
              <a:latin typeface="Arial" charset="0"/>
            </a:endParaRPr>
          </a:p>
        </p:txBody>
      </p:sp>
      <p:pic>
        <p:nvPicPr>
          <p:cNvPr id="82952" name="Picture 15" descr="Research"/>
          <p:cNvPicPr>
            <a:picLocks noChangeAspect="1" noChangeArrowheads="1"/>
          </p:cNvPicPr>
          <p:nvPr/>
        </p:nvPicPr>
        <p:blipFill>
          <a:blip r:embed="rId4"/>
          <a:srcRect/>
          <a:stretch>
            <a:fillRect/>
          </a:stretch>
        </p:blipFill>
        <p:spPr bwMode="auto">
          <a:xfrm>
            <a:off x="849313" y="1539875"/>
            <a:ext cx="7394575" cy="4657725"/>
          </a:xfrm>
          <a:prstGeom prst="rect">
            <a:avLst/>
          </a:prstGeom>
          <a:noFill/>
          <a:ln w="9525">
            <a:noFill/>
            <a:miter lim="800000"/>
            <a:headEnd/>
            <a:tailEnd/>
          </a:ln>
        </p:spPr>
      </p:pic>
      <p:pic>
        <p:nvPicPr>
          <p:cNvPr id="82953" name="Picture 16" descr="ResCommerc"/>
          <p:cNvPicPr>
            <a:picLocks noChangeAspect="1" noChangeArrowheads="1"/>
          </p:cNvPicPr>
          <p:nvPr/>
        </p:nvPicPr>
        <p:blipFill>
          <a:blip r:embed="rId5"/>
          <a:srcRect/>
          <a:stretch>
            <a:fillRect/>
          </a:stretch>
        </p:blipFill>
        <p:spPr bwMode="auto">
          <a:xfrm>
            <a:off x="849313" y="1539875"/>
            <a:ext cx="7394575" cy="4657725"/>
          </a:xfrm>
          <a:prstGeom prst="rect">
            <a:avLst/>
          </a:prstGeom>
          <a:noFill/>
          <a:ln w="9525">
            <a:noFill/>
            <a:miter lim="800000"/>
            <a:headEnd/>
            <a:tailEnd/>
          </a:ln>
        </p:spPr>
      </p:pic>
      <p:pic>
        <p:nvPicPr>
          <p:cNvPr id="82954" name="Picture 17" descr="ResComDistr"/>
          <p:cNvPicPr>
            <a:picLocks noChangeAspect="1" noChangeArrowheads="1"/>
          </p:cNvPicPr>
          <p:nvPr/>
        </p:nvPicPr>
        <p:blipFill>
          <a:blip r:embed="rId6"/>
          <a:srcRect/>
          <a:stretch>
            <a:fillRect/>
          </a:stretch>
        </p:blipFill>
        <p:spPr bwMode="auto">
          <a:xfrm>
            <a:off x="849313" y="1539875"/>
            <a:ext cx="7394575" cy="4657725"/>
          </a:xfrm>
          <a:prstGeom prst="rect">
            <a:avLst/>
          </a:prstGeom>
          <a:noFill/>
          <a:ln w="9525">
            <a:noFill/>
            <a:miter lim="800000"/>
            <a:headEnd/>
            <a:tailEnd/>
          </a:ln>
        </p:spPr>
      </p:pic>
      <p:pic>
        <p:nvPicPr>
          <p:cNvPr id="82955" name="Picture 18" descr="ResComDistrOv01"/>
          <p:cNvPicPr>
            <a:picLocks noChangeAspect="1" noChangeArrowheads="1"/>
          </p:cNvPicPr>
          <p:nvPr/>
        </p:nvPicPr>
        <p:blipFill>
          <a:blip r:embed="rId7"/>
          <a:srcRect/>
          <a:stretch>
            <a:fillRect/>
          </a:stretch>
        </p:blipFill>
        <p:spPr bwMode="auto">
          <a:xfrm>
            <a:off x="849313" y="1539875"/>
            <a:ext cx="7394575" cy="4657725"/>
          </a:xfrm>
          <a:prstGeom prst="rect">
            <a:avLst/>
          </a:prstGeom>
          <a:noFill/>
          <a:ln w="9525">
            <a:noFill/>
            <a:miter lim="800000"/>
            <a:headEnd/>
            <a:tailEnd/>
          </a:ln>
        </p:spPr>
      </p:pic>
      <p:sp>
        <p:nvSpPr>
          <p:cNvPr id="82956" name="Text Box 19"/>
          <p:cNvSpPr txBox="1">
            <a:spLocks noChangeArrowheads="1"/>
          </p:cNvSpPr>
          <p:nvPr/>
        </p:nvSpPr>
        <p:spPr bwMode="auto">
          <a:xfrm>
            <a:off x="438150" y="481013"/>
            <a:ext cx="5429250" cy="355600"/>
          </a:xfrm>
          <a:prstGeom prst="rect">
            <a:avLst/>
          </a:prstGeom>
          <a:noFill/>
          <a:ln w="9525" algn="ctr">
            <a:noFill/>
            <a:miter lim="800000"/>
            <a:headEnd/>
            <a:tailEnd/>
          </a:ln>
          <a:effectLst/>
        </p:spPr>
        <p:txBody>
          <a:bodyPr wrap="none" lIns="0" tIns="0" rIns="0" bIns="0">
            <a:spAutoFit/>
          </a:bodyPr>
          <a:lstStyle/>
          <a:p>
            <a:pPr eaLnBrk="1" hangingPunct="1">
              <a:lnSpc>
                <a:spcPts val="2800"/>
              </a:lnSpc>
              <a:spcBef>
                <a:spcPct val="0"/>
              </a:spcBef>
              <a:spcAft>
                <a:spcPts val="1400"/>
              </a:spcAft>
              <a:tabLst>
                <a:tab pos="1620838" algn="l"/>
              </a:tabLst>
            </a:pPr>
            <a:r>
              <a:rPr lang="nl-NL" sz="3200" b="1">
                <a:solidFill>
                  <a:srgbClr val="000000"/>
                </a:solidFill>
                <a:latin typeface="Arial" charset="0"/>
              </a:rPr>
              <a:t>But now spanning the globe</a:t>
            </a:r>
          </a:p>
        </p:txBody>
      </p:sp>
      <p:sp>
        <p:nvSpPr>
          <p:cNvPr id="82957" name="Text Box 20"/>
          <p:cNvSpPr txBox="1">
            <a:spLocks noChangeArrowheads="1"/>
          </p:cNvSpPr>
          <p:nvPr/>
        </p:nvSpPr>
        <p:spPr bwMode="auto">
          <a:xfrm>
            <a:off x="107950" y="6524625"/>
            <a:ext cx="4824413" cy="214313"/>
          </a:xfrm>
          <a:prstGeom prst="rect">
            <a:avLst/>
          </a:prstGeom>
          <a:noFill/>
          <a:ln w="9525">
            <a:noFill/>
            <a:miter lim="800000"/>
            <a:headEnd/>
            <a:tailEnd/>
          </a:ln>
          <a:effectLst/>
        </p:spPr>
        <p:txBody>
          <a:bodyPr>
            <a:spAutoFit/>
          </a:bodyPr>
          <a:lstStyle/>
          <a:p>
            <a:pPr>
              <a:spcBef>
                <a:spcPct val="0"/>
              </a:spcBef>
            </a:pPr>
            <a:r>
              <a:rPr lang="nl-NL" sz="800">
                <a:solidFill>
                  <a:srgbClr val="000000"/>
                </a:solidFill>
                <a:latin typeface="Arial" charset="0"/>
              </a:rPr>
              <a:t>J.J.M. Lambalk | BeNeLux SHS / Venlo / 26052011 </a:t>
            </a: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5"/>
          <p:cNvSpPr txBox="1">
            <a:spLocks noChangeArrowheads="1"/>
          </p:cNvSpPr>
          <p:nvPr/>
        </p:nvSpPr>
        <p:spPr bwMode="auto">
          <a:xfrm>
            <a:off x="107950" y="6524625"/>
            <a:ext cx="184150" cy="214313"/>
          </a:xfrm>
          <a:prstGeom prst="rect">
            <a:avLst/>
          </a:prstGeom>
          <a:noFill/>
          <a:ln w="9525">
            <a:noFill/>
            <a:miter lim="800000"/>
            <a:headEnd/>
            <a:tailEnd/>
          </a:ln>
          <a:effectLst/>
        </p:spPr>
        <p:txBody>
          <a:bodyPr wrap="none">
            <a:spAutoFit/>
          </a:bodyPr>
          <a:lstStyle/>
          <a:p>
            <a:pPr>
              <a:spcBef>
                <a:spcPct val="0"/>
              </a:spcBef>
            </a:pPr>
            <a:endParaRPr lang="nl-NL" sz="800">
              <a:solidFill>
                <a:srgbClr val="000000"/>
              </a:solidFill>
              <a:latin typeface="Arial" charset="0"/>
            </a:endParaRPr>
          </a:p>
        </p:txBody>
      </p:sp>
      <p:sp>
        <p:nvSpPr>
          <p:cNvPr id="83971" name="Text Box 6"/>
          <p:cNvSpPr txBox="1">
            <a:spLocks noChangeArrowheads="1"/>
          </p:cNvSpPr>
          <p:nvPr/>
        </p:nvSpPr>
        <p:spPr bwMode="auto">
          <a:xfrm>
            <a:off x="4211638" y="1458913"/>
            <a:ext cx="4176712" cy="5065712"/>
          </a:xfrm>
          <a:prstGeom prst="rect">
            <a:avLst/>
          </a:prstGeom>
          <a:noFill/>
          <a:ln w="9525">
            <a:noFill/>
            <a:miter lim="800000"/>
            <a:headEnd/>
            <a:tailEnd/>
          </a:ln>
          <a:effectLst/>
        </p:spPr>
        <p:txBody>
          <a:bodyPr>
            <a:spAutoFit/>
          </a:bodyPr>
          <a:lstStyle/>
          <a:p>
            <a:pPr>
              <a:spcBef>
                <a:spcPct val="0"/>
              </a:spcBef>
              <a:spcAft>
                <a:spcPct val="25000"/>
              </a:spcAft>
            </a:pPr>
            <a:r>
              <a:rPr lang="en-US" sz="2000" b="1" u="sng">
                <a:solidFill>
                  <a:srgbClr val="B5BA05"/>
                </a:solidFill>
                <a:latin typeface="Arial" charset="0"/>
              </a:rPr>
              <a:t>Breeding Stations America’s</a:t>
            </a:r>
          </a:p>
          <a:p>
            <a:pPr>
              <a:lnSpc>
                <a:spcPct val="130000"/>
              </a:lnSpc>
              <a:spcBef>
                <a:spcPct val="0"/>
              </a:spcBef>
              <a:spcAft>
                <a:spcPct val="25000"/>
              </a:spcAft>
            </a:pPr>
            <a:r>
              <a:rPr lang="en-US" altLang="ja-JP" sz="1800" b="1">
                <a:solidFill>
                  <a:srgbClr val="000000"/>
                </a:solidFill>
                <a:latin typeface="Arial" charset="0"/>
                <a:ea typeface="ＭＳ Ｐゴシック" pitchFamily="80" charset="-128"/>
              </a:rPr>
              <a:t>USA </a:t>
            </a:r>
            <a:r>
              <a:rPr lang="en-US" altLang="ja-JP" sz="1800">
                <a:solidFill>
                  <a:srgbClr val="000000"/>
                </a:solidFill>
                <a:latin typeface="Arial" charset="0"/>
                <a:ea typeface="ＭＳ Ｐゴシック" pitchFamily="80" charset="-128"/>
              </a:rPr>
              <a:t>	San Juan Bautista (CA)</a:t>
            </a:r>
          </a:p>
          <a:p>
            <a:pPr>
              <a:spcBef>
                <a:spcPct val="0"/>
              </a:spcBef>
              <a:spcAft>
                <a:spcPct val="25000"/>
              </a:spcAft>
            </a:pPr>
            <a:r>
              <a:rPr lang="en-US" altLang="ja-JP" sz="1800" b="1">
                <a:solidFill>
                  <a:srgbClr val="000000"/>
                </a:solidFill>
                <a:latin typeface="Arial" charset="0"/>
                <a:ea typeface="ＭＳ Ｐゴシック" pitchFamily="80" charset="-128"/>
              </a:rPr>
              <a:t>USA</a:t>
            </a:r>
            <a:r>
              <a:rPr lang="en-US" altLang="ja-JP" sz="1800">
                <a:solidFill>
                  <a:srgbClr val="000000"/>
                </a:solidFill>
                <a:latin typeface="Arial" charset="0"/>
                <a:ea typeface="ＭＳ Ｐゴシック" pitchFamily="80" charset="-128"/>
              </a:rPr>
              <a:t>	Bradenton (FL)</a:t>
            </a:r>
          </a:p>
          <a:p>
            <a:pPr>
              <a:spcBef>
                <a:spcPct val="0"/>
              </a:spcBef>
              <a:spcAft>
                <a:spcPct val="25000"/>
              </a:spcAft>
            </a:pPr>
            <a:r>
              <a:rPr lang="en-US" altLang="ja-JP" sz="1800" b="1">
                <a:solidFill>
                  <a:srgbClr val="000000"/>
                </a:solidFill>
                <a:latin typeface="Arial" charset="0"/>
                <a:ea typeface="ＭＳ Ｐゴシック" pitchFamily="80" charset="-128"/>
              </a:rPr>
              <a:t>MEX</a:t>
            </a:r>
            <a:r>
              <a:rPr lang="en-US" altLang="ja-JP" sz="1800">
                <a:solidFill>
                  <a:srgbClr val="000000"/>
                </a:solidFill>
                <a:latin typeface="Arial" charset="0"/>
                <a:ea typeface="ＭＳ Ｐゴシック" pitchFamily="80" charset="-128"/>
              </a:rPr>
              <a:t>	Culiacan</a:t>
            </a:r>
          </a:p>
          <a:p>
            <a:pPr>
              <a:spcBef>
                <a:spcPct val="0"/>
              </a:spcBef>
              <a:spcAft>
                <a:spcPct val="25000"/>
              </a:spcAft>
            </a:pPr>
            <a:r>
              <a:rPr lang="en-US" altLang="ja-JP" sz="1800" b="1">
                <a:solidFill>
                  <a:srgbClr val="000000"/>
                </a:solidFill>
                <a:latin typeface="Arial" charset="0"/>
                <a:ea typeface="ＭＳ Ｐゴシック" pitchFamily="80" charset="-128"/>
              </a:rPr>
              <a:t>BR</a:t>
            </a:r>
            <a:r>
              <a:rPr lang="en-US" altLang="ja-JP" sz="1800">
                <a:solidFill>
                  <a:srgbClr val="000000"/>
                </a:solidFill>
                <a:latin typeface="Arial" charset="0"/>
                <a:ea typeface="ＭＳ Ｐゴシック" pitchFamily="80" charset="-128"/>
              </a:rPr>
              <a:t>	Holambra</a:t>
            </a:r>
          </a:p>
          <a:p>
            <a:pPr>
              <a:spcBef>
                <a:spcPct val="0"/>
              </a:spcBef>
              <a:spcAft>
                <a:spcPct val="25000"/>
              </a:spcAft>
            </a:pPr>
            <a:endParaRPr lang="en-US" sz="1800">
              <a:solidFill>
                <a:srgbClr val="000000"/>
              </a:solidFill>
              <a:latin typeface="Arial" charset="0"/>
            </a:endParaRPr>
          </a:p>
          <a:p>
            <a:pPr>
              <a:lnSpc>
                <a:spcPct val="80000"/>
              </a:lnSpc>
              <a:spcBef>
                <a:spcPct val="0"/>
              </a:spcBef>
              <a:spcAft>
                <a:spcPct val="25000"/>
              </a:spcAft>
            </a:pPr>
            <a:r>
              <a:rPr lang="en-US" sz="2000" b="1" u="sng">
                <a:solidFill>
                  <a:srgbClr val="B5BA05"/>
                </a:solidFill>
                <a:latin typeface="Arial" charset="0"/>
              </a:rPr>
              <a:t>Breeding Stations Oceania</a:t>
            </a:r>
          </a:p>
          <a:p>
            <a:pPr>
              <a:lnSpc>
                <a:spcPct val="130000"/>
              </a:lnSpc>
              <a:spcBef>
                <a:spcPct val="0"/>
              </a:spcBef>
              <a:spcAft>
                <a:spcPct val="25000"/>
              </a:spcAft>
            </a:pPr>
            <a:r>
              <a:rPr lang="en-US" altLang="ja-JP" sz="1800" b="1">
                <a:solidFill>
                  <a:srgbClr val="000000"/>
                </a:solidFill>
                <a:latin typeface="Arial" charset="0"/>
                <a:ea typeface="ＭＳ Ｐゴシック" pitchFamily="80" charset="-128"/>
              </a:rPr>
              <a:t>AUS</a:t>
            </a:r>
            <a:r>
              <a:rPr lang="en-US" altLang="ja-JP" sz="1800">
                <a:solidFill>
                  <a:srgbClr val="000000"/>
                </a:solidFill>
                <a:latin typeface="Arial" charset="0"/>
                <a:ea typeface="ＭＳ Ｐゴシック" pitchFamily="80" charset="-128"/>
              </a:rPr>
              <a:t>	Narromine</a:t>
            </a:r>
          </a:p>
          <a:p>
            <a:pPr>
              <a:spcBef>
                <a:spcPct val="0"/>
              </a:spcBef>
              <a:spcAft>
                <a:spcPct val="25000"/>
              </a:spcAft>
            </a:pPr>
            <a:r>
              <a:rPr lang="en-US" altLang="ja-JP" sz="1800" b="1">
                <a:solidFill>
                  <a:srgbClr val="000000"/>
                </a:solidFill>
                <a:latin typeface="Arial" charset="0"/>
                <a:ea typeface="ＭＳ Ｐゴシック" pitchFamily="80" charset="-128"/>
              </a:rPr>
              <a:t>NZ</a:t>
            </a:r>
            <a:r>
              <a:rPr lang="en-US" altLang="ja-JP" sz="1800">
                <a:solidFill>
                  <a:srgbClr val="000000"/>
                </a:solidFill>
                <a:latin typeface="Arial" charset="0"/>
                <a:ea typeface="ＭＳ Ｐゴシック" pitchFamily="80" charset="-128"/>
              </a:rPr>
              <a:t>	Pukekohe</a:t>
            </a:r>
          </a:p>
          <a:p>
            <a:pPr>
              <a:spcBef>
                <a:spcPct val="0"/>
              </a:spcBef>
              <a:spcAft>
                <a:spcPct val="25000"/>
              </a:spcAft>
            </a:pPr>
            <a:endParaRPr lang="en-US" sz="1800">
              <a:solidFill>
                <a:srgbClr val="000000"/>
              </a:solidFill>
              <a:latin typeface="Arial" charset="0"/>
            </a:endParaRPr>
          </a:p>
          <a:p>
            <a:pPr>
              <a:lnSpc>
                <a:spcPct val="80000"/>
              </a:lnSpc>
              <a:spcBef>
                <a:spcPct val="0"/>
              </a:spcBef>
              <a:spcAft>
                <a:spcPct val="25000"/>
              </a:spcAft>
            </a:pPr>
            <a:r>
              <a:rPr lang="en-US" sz="2000" b="1" u="sng">
                <a:solidFill>
                  <a:srgbClr val="B5BA05"/>
                </a:solidFill>
                <a:latin typeface="Arial" charset="0"/>
              </a:rPr>
              <a:t>Breeding Stations Asia</a:t>
            </a:r>
          </a:p>
          <a:p>
            <a:pPr>
              <a:lnSpc>
                <a:spcPct val="130000"/>
              </a:lnSpc>
              <a:spcBef>
                <a:spcPct val="0"/>
              </a:spcBef>
              <a:spcAft>
                <a:spcPct val="25000"/>
              </a:spcAft>
            </a:pPr>
            <a:r>
              <a:rPr lang="en-US" altLang="ja-JP" sz="1800" b="1">
                <a:solidFill>
                  <a:srgbClr val="000000"/>
                </a:solidFill>
                <a:latin typeface="Arial" charset="0"/>
                <a:ea typeface="ＭＳ Ｐゴシック" pitchFamily="80" charset="-128"/>
              </a:rPr>
              <a:t>IND</a:t>
            </a:r>
            <a:r>
              <a:rPr lang="en-US" altLang="ja-JP" sz="1800">
                <a:solidFill>
                  <a:srgbClr val="000000"/>
                </a:solidFill>
                <a:latin typeface="Arial" charset="0"/>
                <a:ea typeface="ＭＳ Ｐゴシック" pitchFamily="80" charset="-128"/>
              </a:rPr>
              <a:t> 	Purwakarta</a:t>
            </a:r>
          </a:p>
          <a:p>
            <a:pPr>
              <a:spcBef>
                <a:spcPct val="0"/>
              </a:spcBef>
              <a:spcAft>
                <a:spcPct val="25000"/>
              </a:spcAft>
            </a:pPr>
            <a:r>
              <a:rPr lang="en-US" altLang="ja-JP" sz="1800" b="1">
                <a:solidFill>
                  <a:srgbClr val="000000"/>
                </a:solidFill>
                <a:latin typeface="Arial" charset="0"/>
                <a:ea typeface="ＭＳ Ｐゴシック" pitchFamily="80" charset="-128"/>
              </a:rPr>
              <a:t>CH</a:t>
            </a:r>
            <a:r>
              <a:rPr lang="en-US" altLang="ja-JP" sz="1800">
                <a:solidFill>
                  <a:srgbClr val="000000"/>
                </a:solidFill>
                <a:latin typeface="Arial" charset="0"/>
                <a:ea typeface="ＭＳ Ｐゴシック" pitchFamily="80" charset="-128"/>
              </a:rPr>
              <a:t>	Beijing</a:t>
            </a:r>
          </a:p>
          <a:p>
            <a:pPr>
              <a:spcBef>
                <a:spcPct val="0"/>
              </a:spcBef>
              <a:spcAft>
                <a:spcPct val="25000"/>
              </a:spcAft>
            </a:pPr>
            <a:r>
              <a:rPr lang="en-US" altLang="ja-JP" sz="1800" b="1">
                <a:solidFill>
                  <a:srgbClr val="000000"/>
                </a:solidFill>
                <a:latin typeface="Arial" charset="0"/>
                <a:ea typeface="ＭＳ Ｐゴシック" pitchFamily="80" charset="-128"/>
              </a:rPr>
              <a:t>CH</a:t>
            </a:r>
            <a:r>
              <a:rPr lang="en-US" altLang="ja-JP" sz="1800">
                <a:solidFill>
                  <a:srgbClr val="000000"/>
                </a:solidFill>
                <a:latin typeface="Arial" charset="0"/>
                <a:ea typeface="ＭＳ Ｐゴシック" pitchFamily="80" charset="-128"/>
              </a:rPr>
              <a:t>	Guangdong</a:t>
            </a:r>
            <a:endParaRPr lang="nl-NL" sz="1800">
              <a:solidFill>
                <a:srgbClr val="000000"/>
              </a:solidFill>
              <a:latin typeface="Arial" charset="0"/>
            </a:endParaRPr>
          </a:p>
        </p:txBody>
      </p:sp>
      <p:sp>
        <p:nvSpPr>
          <p:cNvPr id="83972" name="Rectangle 7"/>
          <p:cNvSpPr>
            <a:spLocks noChangeArrowheads="1"/>
          </p:cNvSpPr>
          <p:nvPr/>
        </p:nvSpPr>
        <p:spPr bwMode="auto">
          <a:xfrm>
            <a:off x="539750" y="1500188"/>
            <a:ext cx="3149600" cy="4953000"/>
          </a:xfrm>
          <a:prstGeom prst="rect">
            <a:avLst/>
          </a:prstGeom>
          <a:noFill/>
          <a:ln w="9525">
            <a:noFill/>
            <a:miter lim="800000"/>
            <a:headEnd/>
            <a:tailEnd/>
          </a:ln>
          <a:effectLst/>
        </p:spPr>
        <p:txBody>
          <a:bodyPr lIns="0" tIns="0" rIns="0" bIns="0"/>
          <a:lstStyle/>
          <a:p>
            <a:pPr eaLnBrk="1" hangingPunct="1">
              <a:spcBef>
                <a:spcPct val="0"/>
              </a:spcBef>
              <a:spcAft>
                <a:spcPct val="25000"/>
              </a:spcAft>
              <a:tabLst>
                <a:tab pos="895350" algn="l"/>
              </a:tabLst>
            </a:pPr>
            <a:r>
              <a:rPr lang="en-US" sz="2000" b="1" u="sng">
                <a:solidFill>
                  <a:srgbClr val="B5BA05"/>
                </a:solidFill>
                <a:latin typeface="Arial" charset="0"/>
              </a:rPr>
              <a:t>Breeding Stations Europe</a:t>
            </a:r>
          </a:p>
          <a:p>
            <a:pPr eaLnBrk="1" hangingPunct="1">
              <a:lnSpc>
                <a:spcPct val="130000"/>
              </a:lnSpc>
              <a:spcBef>
                <a:spcPct val="0"/>
              </a:spcBef>
              <a:spcAft>
                <a:spcPct val="25000"/>
              </a:spcAft>
              <a:tabLst>
                <a:tab pos="895350" algn="l"/>
              </a:tabLst>
            </a:pPr>
            <a:r>
              <a:rPr lang="en-US" sz="1800" b="1">
                <a:solidFill>
                  <a:srgbClr val="000000"/>
                </a:solidFill>
                <a:latin typeface="Arial" charset="0"/>
              </a:rPr>
              <a:t>NL </a:t>
            </a:r>
            <a:r>
              <a:rPr lang="en-US" sz="1800">
                <a:solidFill>
                  <a:srgbClr val="000000"/>
                </a:solidFill>
                <a:latin typeface="Arial" charset="0"/>
              </a:rPr>
              <a:t>	Enkhuizen</a:t>
            </a:r>
          </a:p>
          <a:p>
            <a:pPr eaLnBrk="1" hangingPunct="1">
              <a:spcBef>
                <a:spcPct val="0"/>
              </a:spcBef>
              <a:spcAft>
                <a:spcPct val="25000"/>
              </a:spcAft>
              <a:tabLst>
                <a:tab pos="895350" algn="l"/>
              </a:tabLst>
            </a:pPr>
            <a:r>
              <a:rPr lang="en-US" sz="1800" b="1">
                <a:solidFill>
                  <a:srgbClr val="000000"/>
                </a:solidFill>
                <a:latin typeface="Arial" charset="0"/>
              </a:rPr>
              <a:t>SP</a:t>
            </a:r>
            <a:r>
              <a:rPr lang="en-US" sz="1800">
                <a:solidFill>
                  <a:srgbClr val="000000"/>
                </a:solidFill>
                <a:latin typeface="Arial" charset="0"/>
              </a:rPr>
              <a:t>	Almer</a:t>
            </a:r>
            <a:r>
              <a:rPr lang="en-US" altLang="ja-JP" sz="1800">
                <a:solidFill>
                  <a:srgbClr val="000000"/>
                </a:solidFill>
                <a:latin typeface="Arial" charset="0"/>
                <a:ea typeface="ＭＳ Ｐゴシック" pitchFamily="80" charset="-128"/>
              </a:rPr>
              <a:t>ía</a:t>
            </a:r>
          </a:p>
          <a:p>
            <a:pPr eaLnBrk="1" hangingPunct="1">
              <a:spcBef>
                <a:spcPct val="0"/>
              </a:spcBef>
              <a:spcAft>
                <a:spcPct val="25000"/>
              </a:spcAft>
              <a:tabLst>
                <a:tab pos="895350" algn="l"/>
              </a:tabLst>
            </a:pPr>
            <a:r>
              <a:rPr lang="nl-NL" altLang="ja-JP" sz="1800" b="1">
                <a:solidFill>
                  <a:srgbClr val="000000"/>
                </a:solidFill>
                <a:latin typeface="Arial" charset="0"/>
                <a:ea typeface="ＭＳ Ｐゴシック" pitchFamily="80" charset="-128"/>
              </a:rPr>
              <a:t>SP</a:t>
            </a:r>
            <a:r>
              <a:rPr lang="en-US" altLang="ja-JP" sz="1800">
                <a:solidFill>
                  <a:srgbClr val="000000"/>
                </a:solidFill>
                <a:latin typeface="Arial" charset="0"/>
                <a:ea typeface="ＭＳ Ｐゴシック" pitchFamily="80" charset="-128"/>
              </a:rPr>
              <a:t>	Albujon (Murcia)</a:t>
            </a:r>
          </a:p>
          <a:p>
            <a:pPr eaLnBrk="1" hangingPunct="1">
              <a:spcBef>
                <a:spcPct val="0"/>
              </a:spcBef>
              <a:spcAft>
                <a:spcPct val="25000"/>
              </a:spcAft>
              <a:tabLst>
                <a:tab pos="895350" algn="l"/>
              </a:tabLst>
            </a:pPr>
            <a:r>
              <a:rPr lang="en-US" altLang="ja-JP" sz="1800" b="1">
                <a:solidFill>
                  <a:srgbClr val="000000"/>
                </a:solidFill>
                <a:latin typeface="Arial" charset="0"/>
                <a:ea typeface="ＭＳ Ｐゴシック" pitchFamily="80" charset="-128"/>
              </a:rPr>
              <a:t>FR</a:t>
            </a:r>
            <a:r>
              <a:rPr lang="en-US" altLang="ja-JP" sz="1800">
                <a:solidFill>
                  <a:srgbClr val="000000"/>
                </a:solidFill>
                <a:latin typeface="Arial" charset="0"/>
                <a:ea typeface="ＭＳ Ｐゴシック" pitchFamily="80" charset="-128"/>
              </a:rPr>
              <a:t>  	Allonnes</a:t>
            </a:r>
          </a:p>
          <a:p>
            <a:pPr eaLnBrk="1" hangingPunct="1">
              <a:spcBef>
                <a:spcPct val="0"/>
              </a:spcBef>
              <a:spcAft>
                <a:spcPct val="25000"/>
              </a:spcAft>
              <a:tabLst>
                <a:tab pos="895350" algn="l"/>
              </a:tabLst>
            </a:pPr>
            <a:r>
              <a:rPr lang="en-US" altLang="ja-JP" sz="1800" b="1">
                <a:solidFill>
                  <a:srgbClr val="000000"/>
                </a:solidFill>
                <a:latin typeface="Arial" charset="0"/>
                <a:ea typeface="ＭＳ Ｐゴシック" pitchFamily="80" charset="-128"/>
              </a:rPr>
              <a:t>FR</a:t>
            </a:r>
            <a:r>
              <a:rPr lang="en-US" altLang="ja-JP" sz="1800">
                <a:solidFill>
                  <a:srgbClr val="000000"/>
                </a:solidFill>
                <a:latin typeface="Arial" charset="0"/>
                <a:ea typeface="ＭＳ Ｐゴシック" pitchFamily="80" charset="-128"/>
              </a:rPr>
              <a:t>	Chateaurenard</a:t>
            </a:r>
          </a:p>
          <a:p>
            <a:pPr eaLnBrk="1" hangingPunct="1">
              <a:spcBef>
                <a:spcPct val="0"/>
              </a:spcBef>
              <a:spcAft>
                <a:spcPct val="25000"/>
              </a:spcAft>
              <a:tabLst>
                <a:tab pos="895350" algn="l"/>
              </a:tabLst>
            </a:pPr>
            <a:r>
              <a:rPr lang="en-US" altLang="ja-JP" sz="1800" b="1">
                <a:solidFill>
                  <a:srgbClr val="000000"/>
                </a:solidFill>
                <a:latin typeface="Arial" charset="0"/>
                <a:ea typeface="ＭＳ Ｐゴシック" pitchFamily="80" charset="-128"/>
              </a:rPr>
              <a:t>GER</a:t>
            </a:r>
            <a:r>
              <a:rPr lang="en-US" altLang="ja-JP" sz="1800">
                <a:solidFill>
                  <a:srgbClr val="000000"/>
                </a:solidFill>
                <a:latin typeface="Arial" charset="0"/>
                <a:ea typeface="ＭＳ Ｐゴシック" pitchFamily="80" charset="-128"/>
              </a:rPr>
              <a:t>	Dannstadt</a:t>
            </a:r>
          </a:p>
          <a:p>
            <a:pPr eaLnBrk="1" hangingPunct="1">
              <a:spcBef>
                <a:spcPct val="0"/>
              </a:spcBef>
              <a:spcAft>
                <a:spcPct val="25000"/>
              </a:spcAft>
              <a:tabLst>
                <a:tab pos="895350" algn="l"/>
              </a:tabLst>
            </a:pPr>
            <a:r>
              <a:rPr lang="en-US" altLang="ja-JP" sz="1800" b="1">
                <a:solidFill>
                  <a:srgbClr val="000000"/>
                </a:solidFill>
                <a:latin typeface="Arial" charset="0"/>
                <a:ea typeface="ＭＳ Ｐゴシック" pitchFamily="80" charset="-128"/>
              </a:rPr>
              <a:t>IT</a:t>
            </a:r>
            <a:r>
              <a:rPr lang="en-US" altLang="ja-JP" sz="1800">
                <a:solidFill>
                  <a:srgbClr val="000000"/>
                </a:solidFill>
                <a:latin typeface="Arial" charset="0"/>
                <a:ea typeface="ＭＳ Ｐゴシック" pitchFamily="80" charset="-128"/>
              </a:rPr>
              <a:t>	Tarquinia</a:t>
            </a:r>
          </a:p>
          <a:p>
            <a:pPr eaLnBrk="1" hangingPunct="1">
              <a:spcBef>
                <a:spcPct val="0"/>
              </a:spcBef>
              <a:spcAft>
                <a:spcPct val="25000"/>
              </a:spcAft>
              <a:tabLst>
                <a:tab pos="895350" algn="l"/>
              </a:tabLst>
            </a:pPr>
            <a:r>
              <a:rPr lang="en-US" altLang="ja-JP" sz="1800" b="1">
                <a:solidFill>
                  <a:srgbClr val="000000"/>
                </a:solidFill>
                <a:latin typeface="Arial" charset="0"/>
                <a:ea typeface="ＭＳ Ｐゴシック" pitchFamily="80" charset="-128"/>
              </a:rPr>
              <a:t>TUR</a:t>
            </a:r>
            <a:r>
              <a:rPr lang="en-US" altLang="ja-JP" sz="1800">
                <a:solidFill>
                  <a:srgbClr val="000000"/>
                </a:solidFill>
                <a:latin typeface="Arial" charset="0"/>
                <a:ea typeface="ＭＳ Ｐゴシック" pitchFamily="80" charset="-128"/>
              </a:rPr>
              <a:t> 	Antalya</a:t>
            </a:r>
            <a:endParaRPr lang="en-US" sz="1800">
              <a:solidFill>
                <a:srgbClr val="000000"/>
              </a:solidFill>
              <a:latin typeface="Arial" charset="0"/>
            </a:endParaRPr>
          </a:p>
        </p:txBody>
      </p:sp>
      <p:sp>
        <p:nvSpPr>
          <p:cNvPr id="83973" name="Text Box 8"/>
          <p:cNvSpPr txBox="1">
            <a:spLocks noChangeArrowheads="1"/>
          </p:cNvSpPr>
          <p:nvPr/>
        </p:nvSpPr>
        <p:spPr bwMode="auto">
          <a:xfrm>
            <a:off x="539750" y="404813"/>
            <a:ext cx="4373563" cy="355600"/>
          </a:xfrm>
          <a:prstGeom prst="rect">
            <a:avLst/>
          </a:prstGeom>
          <a:noFill/>
          <a:ln w="9525" algn="ctr">
            <a:noFill/>
            <a:miter lim="800000"/>
            <a:headEnd/>
            <a:tailEnd/>
          </a:ln>
          <a:effectLst/>
        </p:spPr>
        <p:txBody>
          <a:bodyPr wrap="none" lIns="0" tIns="0" rIns="0" bIns="0">
            <a:spAutoFit/>
          </a:bodyPr>
          <a:lstStyle/>
          <a:p>
            <a:pPr eaLnBrk="1" hangingPunct="1">
              <a:lnSpc>
                <a:spcPts val="2800"/>
              </a:lnSpc>
              <a:spcBef>
                <a:spcPct val="0"/>
              </a:spcBef>
              <a:spcAft>
                <a:spcPts val="1400"/>
              </a:spcAft>
              <a:tabLst>
                <a:tab pos="1620838" algn="l"/>
              </a:tabLst>
            </a:pPr>
            <a:r>
              <a:rPr lang="nl-NL" sz="3200" b="1">
                <a:solidFill>
                  <a:srgbClr val="000000"/>
                </a:solidFill>
                <a:latin typeface="Arial" charset="0"/>
              </a:rPr>
              <a:t>R&amp;D breeding stations</a:t>
            </a:r>
          </a:p>
        </p:txBody>
      </p:sp>
      <p:sp>
        <p:nvSpPr>
          <p:cNvPr id="83974" name="Text Box 9"/>
          <p:cNvSpPr txBox="1">
            <a:spLocks noChangeArrowheads="1"/>
          </p:cNvSpPr>
          <p:nvPr/>
        </p:nvSpPr>
        <p:spPr bwMode="auto">
          <a:xfrm>
            <a:off x="107950" y="6524625"/>
            <a:ext cx="4824413" cy="214313"/>
          </a:xfrm>
          <a:prstGeom prst="rect">
            <a:avLst/>
          </a:prstGeom>
          <a:noFill/>
          <a:ln w="9525">
            <a:noFill/>
            <a:miter lim="800000"/>
            <a:headEnd/>
            <a:tailEnd/>
          </a:ln>
          <a:effectLst/>
        </p:spPr>
        <p:txBody>
          <a:bodyPr>
            <a:spAutoFit/>
          </a:bodyPr>
          <a:lstStyle/>
          <a:p>
            <a:pPr>
              <a:spcBef>
                <a:spcPct val="0"/>
              </a:spcBef>
            </a:pPr>
            <a:r>
              <a:rPr lang="nl-NL" sz="800">
                <a:solidFill>
                  <a:srgbClr val="000000"/>
                </a:solidFill>
                <a:latin typeface="Arial" charset="0"/>
              </a:rPr>
              <a:t>J.J.M. Lambalk | BeNeLux SHS / Venlo / 26052011 </a:t>
            </a:r>
          </a:p>
        </p:txBody>
      </p:sp>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p:cNvSpPr>
            <a:spLocks noGrp="1" noChangeArrowheads="1"/>
          </p:cNvSpPr>
          <p:nvPr>
            <p:ph type="title"/>
          </p:nvPr>
        </p:nvSpPr>
        <p:spPr>
          <a:xfrm>
            <a:off x="433388" y="0"/>
            <a:ext cx="7567612" cy="779463"/>
          </a:xfrm>
        </p:spPr>
        <p:txBody>
          <a:bodyPr/>
          <a:lstStyle/>
          <a:p>
            <a:pPr eaLnBrk="1" hangingPunct="1"/>
            <a:r>
              <a:rPr lang="nl-NL" smtClean="0">
                <a:solidFill>
                  <a:schemeClr val="bg2"/>
                </a:solidFill>
              </a:rPr>
              <a:t>Growth and development Enza Zaden</a:t>
            </a:r>
          </a:p>
        </p:txBody>
      </p:sp>
      <p:graphicFrame>
        <p:nvGraphicFramePr>
          <p:cNvPr id="84995" name="Object 3"/>
          <p:cNvGraphicFramePr>
            <a:graphicFrameLocks noChangeAspect="1"/>
          </p:cNvGraphicFramePr>
          <p:nvPr>
            <p:ph idx="1"/>
          </p:nvPr>
        </p:nvGraphicFramePr>
        <p:xfrm>
          <a:off x="501650" y="1338263"/>
          <a:ext cx="8218488" cy="4851400"/>
        </p:xfrm>
        <a:graphic>
          <a:graphicData uri="http://schemas.openxmlformats.org/presentationml/2006/ole">
            <p:oleObj spid="_x0000_s84995" name="Grafiek" r:id="rId3" imgW="4981575" imgH="5038725" progId="Excel.Chart.8">
              <p:embed/>
            </p:oleObj>
          </a:graphicData>
        </a:graphic>
      </p:graphicFrame>
      <p:sp>
        <p:nvSpPr>
          <p:cNvPr id="84996" name="Rectangle 6"/>
          <p:cNvSpPr>
            <a:spLocks noChangeArrowheads="1"/>
          </p:cNvSpPr>
          <p:nvPr/>
        </p:nvSpPr>
        <p:spPr bwMode="auto">
          <a:xfrm>
            <a:off x="7348538" y="2921000"/>
            <a:ext cx="1160462" cy="769938"/>
          </a:xfrm>
          <a:prstGeom prst="rect">
            <a:avLst/>
          </a:prstGeom>
          <a:noFill/>
          <a:ln w="9525" algn="ctr">
            <a:noFill/>
            <a:miter lim="800000"/>
            <a:headEnd/>
            <a:tailEnd/>
          </a:ln>
          <a:effectLst/>
        </p:spPr>
        <p:txBody>
          <a:bodyPr wrap="none" lIns="0" tIns="0" rIns="0" bIns="0" anchor="ctr"/>
          <a:lstStyle/>
          <a:p>
            <a:pPr eaLnBrk="1" hangingPunct="1">
              <a:lnSpc>
                <a:spcPts val="2800"/>
              </a:lnSpc>
              <a:spcBef>
                <a:spcPct val="0"/>
              </a:spcBef>
              <a:spcAft>
                <a:spcPts val="1400"/>
              </a:spcAft>
            </a:pPr>
            <a:endParaRPr lang="nl-NL" sz="800">
              <a:solidFill>
                <a:srgbClr val="000000"/>
              </a:solidFill>
              <a:latin typeface="Arial" charset="0"/>
            </a:endParaRPr>
          </a:p>
        </p:txBody>
      </p:sp>
      <p:sp>
        <p:nvSpPr>
          <p:cNvPr id="84997" name="Rectangle 9"/>
          <p:cNvSpPr>
            <a:spLocks noChangeArrowheads="1"/>
          </p:cNvSpPr>
          <p:nvPr/>
        </p:nvSpPr>
        <p:spPr bwMode="auto">
          <a:xfrm>
            <a:off x="7292975" y="3902075"/>
            <a:ext cx="1158875" cy="434975"/>
          </a:xfrm>
          <a:prstGeom prst="rect">
            <a:avLst/>
          </a:prstGeom>
          <a:solidFill>
            <a:schemeClr val="tx1"/>
          </a:solidFill>
          <a:ln w="9525" algn="ctr">
            <a:solidFill>
              <a:srgbClr val="FF0000"/>
            </a:solidFill>
            <a:miter lim="800000"/>
            <a:headEnd/>
            <a:tailEnd/>
          </a:ln>
          <a:effectLst/>
        </p:spPr>
        <p:txBody>
          <a:bodyPr wrap="none" lIns="0" tIns="0" rIns="0" bIns="0" anchor="ctr"/>
          <a:lstStyle/>
          <a:p>
            <a:pPr algn="ctr" eaLnBrk="1" hangingPunct="1">
              <a:lnSpc>
                <a:spcPts val="2800"/>
              </a:lnSpc>
              <a:spcBef>
                <a:spcPct val="0"/>
              </a:spcBef>
              <a:spcAft>
                <a:spcPts val="1400"/>
              </a:spcAft>
              <a:tabLst>
                <a:tab pos="1620838" algn="l"/>
              </a:tabLst>
            </a:pPr>
            <a:r>
              <a:rPr lang="nl-NL" sz="1400" b="1">
                <a:solidFill>
                  <a:srgbClr val="000000"/>
                </a:solidFill>
                <a:latin typeface="Arial" charset="0"/>
              </a:rPr>
              <a:t>     Net sales</a:t>
            </a:r>
          </a:p>
        </p:txBody>
      </p:sp>
      <p:sp>
        <p:nvSpPr>
          <p:cNvPr id="84998" name="Line 10"/>
          <p:cNvSpPr>
            <a:spLocks noChangeShapeType="1"/>
          </p:cNvSpPr>
          <p:nvPr/>
        </p:nvSpPr>
        <p:spPr bwMode="auto">
          <a:xfrm flipV="1">
            <a:off x="7537450" y="4092575"/>
            <a:ext cx="246063" cy="22225"/>
          </a:xfrm>
          <a:prstGeom prst="line">
            <a:avLst/>
          </a:prstGeom>
          <a:noFill/>
          <a:ln w="9525">
            <a:noFill/>
            <a:round/>
            <a:headEnd/>
            <a:tailEnd/>
          </a:ln>
          <a:effectLst/>
        </p:spPr>
        <p:txBody>
          <a:bodyPr lIns="0" tIns="0" rIns="0" bIns="0"/>
          <a:lstStyle/>
          <a:p>
            <a:endParaRPr lang="en-US"/>
          </a:p>
        </p:txBody>
      </p:sp>
      <p:sp>
        <p:nvSpPr>
          <p:cNvPr id="84999" name="Line 11"/>
          <p:cNvSpPr>
            <a:spLocks noChangeShapeType="1"/>
          </p:cNvSpPr>
          <p:nvPr/>
        </p:nvSpPr>
        <p:spPr bwMode="auto">
          <a:xfrm>
            <a:off x="7337425" y="4114800"/>
            <a:ext cx="212725" cy="0"/>
          </a:xfrm>
          <a:prstGeom prst="line">
            <a:avLst/>
          </a:prstGeom>
          <a:noFill/>
          <a:ln w="57150">
            <a:solidFill>
              <a:srgbClr val="FF0000"/>
            </a:solidFill>
            <a:round/>
            <a:headEnd/>
            <a:tailEnd/>
          </a:ln>
          <a:effectLst/>
        </p:spPr>
        <p:txBody>
          <a:bodyPr lIns="0" tIns="0" rIns="0" bIns="0"/>
          <a:lstStyle/>
          <a:p>
            <a:endParaRPr lang="en-US"/>
          </a:p>
        </p:txBody>
      </p:sp>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2"/>
          <p:cNvSpPr>
            <a:spLocks noChangeArrowheads="1"/>
          </p:cNvSpPr>
          <p:nvPr/>
        </p:nvSpPr>
        <p:spPr bwMode="auto">
          <a:xfrm>
            <a:off x="1116013" y="349250"/>
            <a:ext cx="7056437" cy="558800"/>
          </a:xfrm>
          <a:prstGeom prst="rect">
            <a:avLst/>
          </a:prstGeom>
          <a:noFill/>
          <a:ln w="9525">
            <a:noFill/>
            <a:miter lim="800000"/>
            <a:headEnd/>
            <a:tailEnd/>
          </a:ln>
        </p:spPr>
        <p:txBody>
          <a:bodyPr lIns="0" tIns="0" rIns="0" bIns="0" anchor="b"/>
          <a:lstStyle/>
          <a:p>
            <a:pPr>
              <a:spcBef>
                <a:spcPct val="0"/>
              </a:spcBef>
            </a:pPr>
            <a:endParaRPr lang="nl-NL" sz="3200" b="1">
              <a:solidFill>
                <a:srgbClr val="FFFFFF"/>
              </a:solidFill>
              <a:latin typeface="Arial" charset="0"/>
            </a:endParaRPr>
          </a:p>
        </p:txBody>
      </p:sp>
      <p:sp>
        <p:nvSpPr>
          <p:cNvPr id="86019" name="Text Box 5"/>
          <p:cNvSpPr txBox="1">
            <a:spLocks noChangeArrowheads="1"/>
          </p:cNvSpPr>
          <p:nvPr/>
        </p:nvSpPr>
        <p:spPr bwMode="auto">
          <a:xfrm>
            <a:off x="107950" y="6524625"/>
            <a:ext cx="184150" cy="214313"/>
          </a:xfrm>
          <a:prstGeom prst="rect">
            <a:avLst/>
          </a:prstGeom>
          <a:noFill/>
          <a:ln w="9525">
            <a:noFill/>
            <a:miter lim="800000"/>
            <a:headEnd/>
            <a:tailEnd/>
          </a:ln>
          <a:effectLst/>
        </p:spPr>
        <p:txBody>
          <a:bodyPr wrap="none">
            <a:spAutoFit/>
          </a:bodyPr>
          <a:lstStyle/>
          <a:p>
            <a:pPr>
              <a:spcBef>
                <a:spcPct val="0"/>
              </a:spcBef>
            </a:pPr>
            <a:endParaRPr lang="nl-NL" sz="800">
              <a:solidFill>
                <a:srgbClr val="000000"/>
              </a:solidFill>
              <a:latin typeface="Arial" charset="0"/>
            </a:endParaRPr>
          </a:p>
        </p:txBody>
      </p:sp>
      <p:sp>
        <p:nvSpPr>
          <p:cNvPr id="86020" name="Text Box 8"/>
          <p:cNvSpPr txBox="1">
            <a:spLocks noChangeArrowheads="1"/>
          </p:cNvSpPr>
          <p:nvPr/>
        </p:nvSpPr>
        <p:spPr bwMode="auto">
          <a:xfrm>
            <a:off x="468313" y="404813"/>
            <a:ext cx="7235825" cy="355600"/>
          </a:xfrm>
          <a:prstGeom prst="rect">
            <a:avLst/>
          </a:prstGeom>
          <a:noFill/>
          <a:ln w="9525" algn="ctr">
            <a:noFill/>
            <a:miter lim="800000"/>
            <a:headEnd/>
            <a:tailEnd/>
          </a:ln>
          <a:effectLst/>
        </p:spPr>
        <p:txBody>
          <a:bodyPr wrap="none" lIns="0" tIns="0" rIns="0" bIns="0">
            <a:spAutoFit/>
          </a:bodyPr>
          <a:lstStyle/>
          <a:p>
            <a:pPr eaLnBrk="1" hangingPunct="1">
              <a:lnSpc>
                <a:spcPts val="2800"/>
              </a:lnSpc>
              <a:spcBef>
                <a:spcPct val="0"/>
              </a:spcBef>
              <a:spcAft>
                <a:spcPts val="1400"/>
              </a:spcAft>
              <a:tabLst>
                <a:tab pos="1620838" algn="l"/>
              </a:tabLst>
            </a:pPr>
            <a:r>
              <a:rPr lang="nl-NL" sz="3200" b="1">
                <a:solidFill>
                  <a:srgbClr val="000000"/>
                </a:solidFill>
                <a:latin typeface="Arial" charset="0"/>
              </a:rPr>
              <a:t>Growth and development Enza Zaden</a:t>
            </a:r>
          </a:p>
        </p:txBody>
      </p:sp>
      <p:sp>
        <p:nvSpPr>
          <p:cNvPr id="86021" name="Text Box 9"/>
          <p:cNvSpPr txBox="1">
            <a:spLocks noChangeArrowheads="1"/>
          </p:cNvSpPr>
          <p:nvPr/>
        </p:nvSpPr>
        <p:spPr bwMode="auto">
          <a:xfrm>
            <a:off x="2490788" y="3357563"/>
            <a:ext cx="3067050" cy="355600"/>
          </a:xfrm>
          <a:prstGeom prst="rect">
            <a:avLst/>
          </a:prstGeom>
          <a:noFill/>
          <a:ln w="9525" algn="ctr">
            <a:noFill/>
            <a:miter lim="800000"/>
            <a:headEnd/>
            <a:tailEnd/>
          </a:ln>
          <a:effectLst/>
        </p:spPr>
        <p:txBody>
          <a:bodyPr wrap="none" lIns="0" tIns="0" rIns="0" bIns="0">
            <a:spAutoFit/>
          </a:bodyPr>
          <a:lstStyle/>
          <a:p>
            <a:pPr eaLnBrk="1" hangingPunct="1">
              <a:lnSpc>
                <a:spcPts val="2800"/>
              </a:lnSpc>
              <a:spcBef>
                <a:spcPct val="0"/>
              </a:spcBef>
              <a:spcAft>
                <a:spcPts val="1400"/>
              </a:spcAft>
              <a:tabLst>
                <a:tab pos="1620838" algn="l"/>
              </a:tabLst>
            </a:pPr>
            <a:r>
              <a:rPr lang="nl-NL" sz="3200">
                <a:solidFill>
                  <a:srgbClr val="000000"/>
                </a:solidFill>
                <a:latin typeface="Arial" charset="0"/>
              </a:rPr>
              <a:t>input Frank Acda</a:t>
            </a:r>
          </a:p>
        </p:txBody>
      </p:sp>
      <p:sp>
        <p:nvSpPr>
          <p:cNvPr id="86022" name="Text Box 10"/>
          <p:cNvSpPr txBox="1">
            <a:spLocks noChangeArrowheads="1"/>
          </p:cNvSpPr>
          <p:nvPr/>
        </p:nvSpPr>
        <p:spPr bwMode="auto">
          <a:xfrm>
            <a:off x="107950" y="6524625"/>
            <a:ext cx="4824413" cy="214313"/>
          </a:xfrm>
          <a:prstGeom prst="rect">
            <a:avLst/>
          </a:prstGeom>
          <a:noFill/>
          <a:ln w="9525">
            <a:noFill/>
            <a:miter lim="800000"/>
            <a:headEnd/>
            <a:tailEnd/>
          </a:ln>
          <a:effectLst/>
        </p:spPr>
        <p:txBody>
          <a:bodyPr>
            <a:spAutoFit/>
          </a:bodyPr>
          <a:lstStyle/>
          <a:p>
            <a:pPr>
              <a:spcBef>
                <a:spcPct val="0"/>
              </a:spcBef>
            </a:pPr>
            <a:r>
              <a:rPr lang="nl-NL" sz="800">
                <a:solidFill>
                  <a:srgbClr val="000000"/>
                </a:solidFill>
                <a:latin typeface="Arial" charset="0"/>
              </a:rPr>
              <a:t>J.J.M. Lambalk | BeNeLux SHS / Venlo / 26052011 </a:t>
            </a:r>
          </a:p>
        </p:txBody>
      </p:sp>
      <p:graphicFrame>
        <p:nvGraphicFramePr>
          <p:cNvPr id="86023" name="Object 13"/>
          <p:cNvGraphicFramePr>
            <a:graphicFrameLocks noChangeAspect="1"/>
          </p:cNvGraphicFramePr>
          <p:nvPr>
            <p:ph/>
          </p:nvPr>
        </p:nvGraphicFramePr>
        <p:xfrm>
          <a:off x="590550" y="1284288"/>
          <a:ext cx="7639050" cy="5257800"/>
        </p:xfrm>
        <a:graphic>
          <a:graphicData uri="http://schemas.openxmlformats.org/presentationml/2006/ole">
            <p:oleObj spid="_x0000_s86023" name="Grafiek" r:id="rId3" imgW="4914900" imgH="5200650" progId="Excel.Chart.8">
              <p:embed/>
            </p:oleObj>
          </a:graphicData>
        </a:graphic>
      </p:graphicFrame>
    </p:spTree>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88950" y="0"/>
            <a:ext cx="7512050" cy="679450"/>
          </a:xfrm>
        </p:spPr>
        <p:txBody>
          <a:bodyPr/>
          <a:lstStyle/>
          <a:p>
            <a:pPr eaLnBrk="1" hangingPunct="1"/>
            <a:r>
              <a:rPr lang="nl-NL" smtClean="0">
                <a:solidFill>
                  <a:schemeClr val="bg2"/>
                </a:solidFill>
              </a:rPr>
              <a:t>Growth and development Enza Zaden</a:t>
            </a:r>
          </a:p>
        </p:txBody>
      </p:sp>
      <p:graphicFrame>
        <p:nvGraphicFramePr>
          <p:cNvPr id="87043" name="Object 3"/>
          <p:cNvGraphicFramePr>
            <a:graphicFrameLocks noChangeAspect="1"/>
          </p:cNvGraphicFramePr>
          <p:nvPr>
            <p:ph idx="1"/>
          </p:nvPr>
        </p:nvGraphicFramePr>
        <p:xfrm>
          <a:off x="687388" y="1371600"/>
          <a:ext cx="7489825" cy="5184775"/>
        </p:xfrm>
        <a:graphic>
          <a:graphicData uri="http://schemas.openxmlformats.org/presentationml/2006/ole">
            <p:oleObj spid="_x0000_s87043" name="Grafiek" r:id="rId3" imgW="4610100" imgH="4943475" progId="Excel.Chart.8">
              <p:embed/>
            </p:oleObj>
          </a:graphicData>
        </a:graphic>
      </p:graphicFrame>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3"/>
          <p:cNvSpPr txBox="1">
            <a:spLocks noChangeArrowheads="1"/>
          </p:cNvSpPr>
          <p:nvPr/>
        </p:nvSpPr>
        <p:spPr bwMode="auto">
          <a:xfrm>
            <a:off x="107950" y="6524625"/>
            <a:ext cx="184150" cy="214313"/>
          </a:xfrm>
          <a:prstGeom prst="rect">
            <a:avLst/>
          </a:prstGeom>
          <a:noFill/>
          <a:ln w="9525">
            <a:noFill/>
            <a:miter lim="800000"/>
            <a:headEnd/>
            <a:tailEnd/>
          </a:ln>
          <a:effectLst/>
        </p:spPr>
        <p:txBody>
          <a:bodyPr wrap="none">
            <a:spAutoFit/>
          </a:bodyPr>
          <a:lstStyle/>
          <a:p>
            <a:pPr>
              <a:spcBef>
                <a:spcPct val="0"/>
              </a:spcBef>
            </a:pPr>
            <a:endParaRPr lang="nl-NL" sz="800">
              <a:solidFill>
                <a:srgbClr val="000000"/>
              </a:solidFill>
              <a:latin typeface="Arial" charset="0"/>
            </a:endParaRPr>
          </a:p>
        </p:txBody>
      </p:sp>
      <p:sp>
        <p:nvSpPr>
          <p:cNvPr id="88067" name="Text Box 7"/>
          <p:cNvSpPr txBox="1">
            <a:spLocks noChangeArrowheads="1"/>
          </p:cNvSpPr>
          <p:nvPr/>
        </p:nvSpPr>
        <p:spPr bwMode="auto">
          <a:xfrm>
            <a:off x="423863" y="190500"/>
            <a:ext cx="7243762" cy="828675"/>
          </a:xfrm>
          <a:prstGeom prst="rect">
            <a:avLst/>
          </a:prstGeom>
          <a:noFill/>
          <a:ln w="9525" algn="ctr">
            <a:noFill/>
            <a:miter lim="800000"/>
            <a:headEnd/>
            <a:tailEnd/>
          </a:ln>
          <a:effectLst/>
        </p:spPr>
        <p:txBody>
          <a:bodyPr lIns="0" tIns="0" rIns="0" bIns="0">
            <a:spAutoFit/>
          </a:bodyPr>
          <a:lstStyle/>
          <a:p>
            <a:pPr eaLnBrk="1" hangingPunct="1">
              <a:lnSpc>
                <a:spcPct val="85000"/>
              </a:lnSpc>
              <a:spcBef>
                <a:spcPct val="0"/>
              </a:spcBef>
              <a:spcAft>
                <a:spcPts val="1400"/>
              </a:spcAft>
              <a:tabLst>
                <a:tab pos="1620838" algn="l"/>
              </a:tabLst>
            </a:pPr>
            <a:r>
              <a:rPr lang="nl-NL" sz="3200" b="1">
                <a:solidFill>
                  <a:srgbClr val="000000"/>
                </a:solidFill>
                <a:latin typeface="Arial" charset="0"/>
              </a:rPr>
              <a:t>The impact of technology within our company</a:t>
            </a:r>
          </a:p>
        </p:txBody>
      </p:sp>
      <p:sp>
        <p:nvSpPr>
          <p:cNvPr id="88068" name="Text Box 8"/>
          <p:cNvSpPr txBox="1">
            <a:spLocks noChangeArrowheads="1"/>
          </p:cNvSpPr>
          <p:nvPr/>
        </p:nvSpPr>
        <p:spPr bwMode="auto">
          <a:xfrm>
            <a:off x="323850" y="2300288"/>
            <a:ext cx="8520113" cy="3022600"/>
          </a:xfrm>
          <a:prstGeom prst="rect">
            <a:avLst/>
          </a:prstGeom>
          <a:noFill/>
          <a:ln w="9525" algn="ctr">
            <a:noFill/>
            <a:miter lim="800000"/>
            <a:headEnd/>
            <a:tailEnd/>
          </a:ln>
          <a:effectLst/>
        </p:spPr>
        <p:txBody>
          <a:bodyPr wrap="none" lIns="0" tIns="0" rIns="0" bIns="0">
            <a:spAutoFit/>
          </a:bodyPr>
          <a:lstStyle/>
          <a:p>
            <a:pPr eaLnBrk="1" hangingPunct="1">
              <a:lnSpc>
                <a:spcPts val="2800"/>
              </a:lnSpc>
              <a:spcBef>
                <a:spcPct val="0"/>
              </a:spcBef>
              <a:spcAft>
                <a:spcPts val="1400"/>
              </a:spcAft>
              <a:buFont typeface="Wingdings" pitchFamily="2" charset="2"/>
              <a:buChar char="Ø"/>
              <a:tabLst>
                <a:tab pos="1620838" algn="l"/>
              </a:tabLst>
            </a:pPr>
            <a:r>
              <a:rPr lang="nl-NL" sz="2800">
                <a:solidFill>
                  <a:srgbClr val="000000"/>
                </a:solidFill>
                <a:latin typeface="Arial" charset="0"/>
                <a:cs typeface="Arial" charset="0"/>
              </a:rPr>
              <a:t> </a:t>
            </a:r>
            <a:r>
              <a:rPr lang="nl-NL" sz="2800">
                <a:solidFill>
                  <a:srgbClr val="000000"/>
                </a:solidFill>
                <a:latin typeface="Arial" charset="0"/>
              </a:rPr>
              <a:t>1987: start of ‘biotechnology lab’ within Enza Zaden</a:t>
            </a:r>
          </a:p>
          <a:p>
            <a:pPr eaLnBrk="1" hangingPunct="1">
              <a:lnSpc>
                <a:spcPts val="2800"/>
              </a:lnSpc>
              <a:spcBef>
                <a:spcPct val="0"/>
              </a:spcBef>
              <a:spcAft>
                <a:spcPts val="1400"/>
              </a:spcAft>
              <a:buFont typeface="Wingdings" pitchFamily="2" charset="2"/>
              <a:buChar char="Ø"/>
              <a:tabLst>
                <a:tab pos="1620838" algn="l"/>
              </a:tabLst>
            </a:pPr>
            <a:r>
              <a:rPr lang="nl-NL" sz="2800">
                <a:solidFill>
                  <a:srgbClr val="000000"/>
                </a:solidFill>
                <a:latin typeface="Arial" charset="0"/>
              </a:rPr>
              <a:t> 2011: 89 employees in research</a:t>
            </a:r>
          </a:p>
          <a:p>
            <a:pPr eaLnBrk="1" hangingPunct="1">
              <a:lnSpc>
                <a:spcPts val="2800"/>
              </a:lnSpc>
              <a:spcBef>
                <a:spcPct val="0"/>
              </a:spcBef>
              <a:spcAft>
                <a:spcPts val="1400"/>
              </a:spcAft>
              <a:buFont typeface="Wingdings" pitchFamily="2" charset="2"/>
              <a:buChar char="Ø"/>
              <a:tabLst>
                <a:tab pos="1620838" algn="l"/>
              </a:tabLst>
            </a:pPr>
            <a:endParaRPr lang="nl-NL" sz="2800">
              <a:solidFill>
                <a:srgbClr val="000000"/>
              </a:solidFill>
              <a:latin typeface="Arial" charset="0"/>
            </a:endParaRPr>
          </a:p>
          <a:p>
            <a:pPr eaLnBrk="1" hangingPunct="1">
              <a:lnSpc>
                <a:spcPts val="2800"/>
              </a:lnSpc>
              <a:spcBef>
                <a:spcPct val="0"/>
              </a:spcBef>
              <a:spcAft>
                <a:spcPts val="1400"/>
              </a:spcAft>
              <a:buFont typeface="Wingdings" pitchFamily="2" charset="2"/>
              <a:buChar char="Ø"/>
              <a:tabLst>
                <a:tab pos="1620838" algn="l"/>
              </a:tabLst>
            </a:pPr>
            <a:r>
              <a:rPr lang="nl-NL" sz="2800">
                <a:solidFill>
                  <a:srgbClr val="000000"/>
                </a:solidFill>
                <a:latin typeface="Arial" charset="0"/>
              </a:rPr>
              <a:t> 1989: Keygene NV, Wageningen</a:t>
            </a:r>
          </a:p>
          <a:p>
            <a:pPr eaLnBrk="1" hangingPunct="1">
              <a:lnSpc>
                <a:spcPts val="2800"/>
              </a:lnSpc>
              <a:spcBef>
                <a:spcPct val="0"/>
              </a:spcBef>
              <a:spcAft>
                <a:spcPts val="1400"/>
              </a:spcAft>
              <a:buFont typeface="Wingdings" pitchFamily="2" charset="2"/>
              <a:buChar char="Ø"/>
              <a:tabLst>
                <a:tab pos="1620838" algn="l"/>
              </a:tabLst>
            </a:pPr>
            <a:r>
              <a:rPr lang="nl-NL" sz="2800">
                <a:solidFill>
                  <a:srgbClr val="000000"/>
                </a:solidFill>
                <a:latin typeface="Arial" charset="0"/>
              </a:rPr>
              <a:t> 2011: 130 employees</a:t>
            </a:r>
          </a:p>
          <a:p>
            <a:pPr eaLnBrk="1" hangingPunct="1">
              <a:lnSpc>
                <a:spcPts val="2800"/>
              </a:lnSpc>
              <a:spcBef>
                <a:spcPct val="0"/>
              </a:spcBef>
              <a:spcAft>
                <a:spcPts val="1400"/>
              </a:spcAft>
              <a:buFont typeface="Wingdings" pitchFamily="2" charset="2"/>
              <a:buNone/>
              <a:tabLst>
                <a:tab pos="1620838" algn="l"/>
              </a:tabLst>
            </a:pPr>
            <a:r>
              <a:rPr lang="nl-NL" sz="2800">
                <a:solidFill>
                  <a:srgbClr val="000000"/>
                </a:solidFill>
                <a:latin typeface="Arial" charset="0"/>
              </a:rPr>
              <a:t> </a:t>
            </a:r>
          </a:p>
        </p:txBody>
      </p:sp>
      <p:sp>
        <p:nvSpPr>
          <p:cNvPr id="88069" name="Text Box 9"/>
          <p:cNvSpPr txBox="1">
            <a:spLocks noChangeArrowheads="1"/>
          </p:cNvSpPr>
          <p:nvPr/>
        </p:nvSpPr>
        <p:spPr bwMode="auto">
          <a:xfrm>
            <a:off x="107950" y="6524625"/>
            <a:ext cx="4824413" cy="214313"/>
          </a:xfrm>
          <a:prstGeom prst="rect">
            <a:avLst/>
          </a:prstGeom>
          <a:noFill/>
          <a:ln w="9525">
            <a:noFill/>
            <a:miter lim="800000"/>
            <a:headEnd/>
            <a:tailEnd/>
          </a:ln>
          <a:effectLst/>
        </p:spPr>
        <p:txBody>
          <a:bodyPr>
            <a:spAutoFit/>
          </a:bodyPr>
          <a:lstStyle/>
          <a:p>
            <a:pPr>
              <a:spcBef>
                <a:spcPct val="0"/>
              </a:spcBef>
            </a:pPr>
            <a:r>
              <a:rPr lang="nl-NL" sz="800">
                <a:solidFill>
                  <a:srgbClr val="000000"/>
                </a:solidFill>
                <a:latin typeface="Arial" charset="0"/>
              </a:rPr>
              <a:t>J.J.M. Lambalk | BeNeLux SHS / Venlo / 26052011 </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mtClean="0"/>
              <a:t>Trends in IP: swing of the pendulum</a:t>
            </a:r>
          </a:p>
        </p:txBody>
      </p:sp>
      <p:sp>
        <p:nvSpPr>
          <p:cNvPr id="43011" name="Rectangle 3"/>
          <p:cNvSpPr>
            <a:spLocks noGrp="1" noChangeArrowheads="1"/>
          </p:cNvSpPr>
          <p:nvPr>
            <p:ph type="body" idx="1"/>
          </p:nvPr>
        </p:nvSpPr>
        <p:spPr>
          <a:xfrm>
            <a:off x="533400" y="1371600"/>
            <a:ext cx="8359775" cy="4495800"/>
          </a:xfrm>
        </p:spPr>
        <p:txBody>
          <a:bodyPr/>
          <a:lstStyle/>
          <a:p>
            <a:pPr>
              <a:lnSpc>
                <a:spcPct val="90000"/>
              </a:lnSpc>
            </a:pPr>
            <a:r>
              <a:rPr lang="en-US" sz="2400" smtClean="0"/>
              <a:t>US-jurisprudence </a:t>
            </a:r>
          </a:p>
          <a:p>
            <a:pPr lvl="1">
              <a:lnSpc>
                <a:spcPct val="90000"/>
              </a:lnSpc>
            </a:pPr>
            <a:r>
              <a:rPr lang="en-US" sz="2000" smtClean="0"/>
              <a:t>1980 Diamond vs Chakrabarty: GM-bacterium</a:t>
            </a:r>
          </a:p>
          <a:p>
            <a:pPr lvl="1">
              <a:lnSpc>
                <a:spcPct val="90000"/>
              </a:lnSpc>
            </a:pPr>
            <a:r>
              <a:rPr lang="en-US" sz="2000" smtClean="0"/>
              <a:t>Ex Parte Hibberd 1985: plant variety</a:t>
            </a:r>
          </a:p>
          <a:p>
            <a:pPr lvl="1">
              <a:lnSpc>
                <a:spcPct val="90000"/>
              </a:lnSpc>
            </a:pPr>
            <a:r>
              <a:rPr lang="en-US" sz="2000" smtClean="0"/>
              <a:t>Onco mouse: 1998</a:t>
            </a:r>
          </a:p>
          <a:p>
            <a:pPr>
              <a:lnSpc>
                <a:spcPct val="90000"/>
              </a:lnSpc>
            </a:pPr>
            <a:r>
              <a:rPr lang="en-US" sz="2400" smtClean="0"/>
              <a:t>Europe: Directive 98/44/EU</a:t>
            </a:r>
          </a:p>
          <a:p>
            <a:pPr>
              <a:lnSpc>
                <a:spcPct val="90000"/>
              </a:lnSpc>
            </a:pPr>
            <a:r>
              <a:rPr lang="en-US" sz="2400" smtClean="0"/>
              <a:t>Recent developments in the USA</a:t>
            </a:r>
          </a:p>
          <a:p>
            <a:pPr lvl="1">
              <a:lnSpc>
                <a:spcPct val="90000"/>
              </a:lnSpc>
            </a:pPr>
            <a:r>
              <a:rPr lang="en-US" sz="2000" smtClean="0"/>
              <a:t>2005: re Fisher – utility problem in DNA sequence patents </a:t>
            </a:r>
          </a:p>
          <a:p>
            <a:pPr lvl="1">
              <a:lnSpc>
                <a:spcPct val="90000"/>
              </a:lnSpc>
            </a:pPr>
            <a:r>
              <a:rPr lang="en-US" sz="2000" smtClean="0"/>
              <a:t>2009: re Kubin – lack of inventive step in gene coding for known protein</a:t>
            </a:r>
          </a:p>
          <a:p>
            <a:pPr lvl="1">
              <a:lnSpc>
                <a:spcPct val="90000"/>
              </a:lnSpc>
            </a:pPr>
            <a:r>
              <a:rPr lang="en-US" sz="2000" smtClean="0"/>
              <a:t>2010: Ass. Molec.Pathology vs USPTO: Myriad Breast Cancer gene: novelty</a:t>
            </a:r>
          </a:p>
          <a:p>
            <a:pPr>
              <a:lnSpc>
                <a:spcPct val="90000"/>
              </a:lnSpc>
            </a:pPr>
            <a:r>
              <a:rPr lang="en-US" sz="2400" smtClean="0"/>
              <a:t>Patent system adapts to technological and societal changes</a:t>
            </a: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5"/>
          <p:cNvSpPr>
            <a:spLocks noChangeArrowheads="1"/>
          </p:cNvSpPr>
          <p:nvPr/>
        </p:nvSpPr>
        <p:spPr bwMode="auto">
          <a:xfrm>
            <a:off x="755650" y="1268413"/>
            <a:ext cx="914400" cy="914400"/>
          </a:xfrm>
          <a:prstGeom prst="rect">
            <a:avLst/>
          </a:prstGeom>
          <a:noFill/>
          <a:ln w="9525" algn="ctr">
            <a:noFill/>
            <a:miter lim="800000"/>
            <a:headEnd/>
            <a:tailEnd/>
          </a:ln>
          <a:effectLst/>
        </p:spPr>
        <p:txBody>
          <a:bodyPr wrap="none" lIns="0" tIns="0" rIns="0" bIns="0" anchor="ctr"/>
          <a:lstStyle/>
          <a:p>
            <a:pPr eaLnBrk="1" hangingPunct="1">
              <a:lnSpc>
                <a:spcPts val="2800"/>
              </a:lnSpc>
              <a:spcBef>
                <a:spcPct val="0"/>
              </a:spcBef>
              <a:spcAft>
                <a:spcPts val="1400"/>
              </a:spcAft>
            </a:pPr>
            <a:endParaRPr lang="nl-NL" sz="800">
              <a:solidFill>
                <a:srgbClr val="000000"/>
              </a:solidFill>
              <a:latin typeface="Arial" charset="0"/>
            </a:endParaRPr>
          </a:p>
        </p:txBody>
      </p:sp>
      <p:sp>
        <p:nvSpPr>
          <p:cNvPr id="89091" name="Text Box 19"/>
          <p:cNvSpPr txBox="1">
            <a:spLocks noChangeArrowheads="1"/>
          </p:cNvSpPr>
          <p:nvPr/>
        </p:nvSpPr>
        <p:spPr bwMode="auto">
          <a:xfrm>
            <a:off x="473075" y="409575"/>
            <a:ext cx="7691438" cy="355600"/>
          </a:xfrm>
          <a:prstGeom prst="rect">
            <a:avLst/>
          </a:prstGeom>
          <a:noFill/>
          <a:ln w="9525" algn="ctr">
            <a:noFill/>
            <a:miter lim="800000"/>
            <a:headEnd/>
            <a:tailEnd/>
          </a:ln>
          <a:effectLst/>
        </p:spPr>
        <p:txBody>
          <a:bodyPr lIns="0" tIns="0" rIns="0" bIns="0">
            <a:spAutoFit/>
          </a:bodyPr>
          <a:lstStyle/>
          <a:p>
            <a:pPr eaLnBrk="1" hangingPunct="1">
              <a:lnSpc>
                <a:spcPts val="2800"/>
              </a:lnSpc>
              <a:spcBef>
                <a:spcPct val="0"/>
              </a:spcBef>
              <a:spcAft>
                <a:spcPts val="1400"/>
              </a:spcAft>
              <a:tabLst>
                <a:tab pos="1620838" algn="l"/>
              </a:tabLst>
            </a:pPr>
            <a:r>
              <a:rPr lang="nl-NL" sz="3200" b="1">
                <a:solidFill>
                  <a:srgbClr val="000000"/>
                </a:solidFill>
                <a:latin typeface="Arial" charset="0"/>
              </a:rPr>
              <a:t>Breeding supporting (bio)technologies</a:t>
            </a:r>
          </a:p>
        </p:txBody>
      </p:sp>
      <p:sp>
        <p:nvSpPr>
          <p:cNvPr id="89092" name="Text Box 20"/>
          <p:cNvSpPr txBox="1">
            <a:spLocks noChangeArrowheads="1"/>
          </p:cNvSpPr>
          <p:nvPr/>
        </p:nvSpPr>
        <p:spPr bwMode="auto">
          <a:xfrm>
            <a:off x="684213" y="1830388"/>
            <a:ext cx="6838950" cy="3098800"/>
          </a:xfrm>
          <a:prstGeom prst="rect">
            <a:avLst/>
          </a:prstGeom>
          <a:noFill/>
          <a:ln w="9525" algn="ctr">
            <a:noFill/>
            <a:miter lim="800000"/>
            <a:headEnd/>
            <a:tailEnd/>
          </a:ln>
          <a:effectLst/>
        </p:spPr>
        <p:txBody>
          <a:bodyPr wrap="none" lIns="0" tIns="0" rIns="0" bIns="0">
            <a:spAutoFit/>
          </a:bodyPr>
          <a:lstStyle/>
          <a:p>
            <a:pPr eaLnBrk="1" hangingPunct="1">
              <a:lnSpc>
                <a:spcPct val="150000"/>
              </a:lnSpc>
              <a:spcBef>
                <a:spcPct val="0"/>
              </a:spcBef>
              <a:spcAft>
                <a:spcPts val="1400"/>
              </a:spcAft>
              <a:tabLst>
                <a:tab pos="1620838" algn="l"/>
              </a:tabLst>
            </a:pPr>
            <a:r>
              <a:rPr lang="nl-NL" sz="2800">
                <a:solidFill>
                  <a:srgbClr val="000000"/>
                </a:solidFill>
                <a:latin typeface="Arial" charset="0"/>
                <a:cs typeface="Arial" charset="0"/>
              </a:rPr>
              <a:t>• Cell technologies</a:t>
            </a:r>
          </a:p>
          <a:p>
            <a:pPr eaLnBrk="1" hangingPunct="1">
              <a:lnSpc>
                <a:spcPct val="150000"/>
              </a:lnSpc>
              <a:spcBef>
                <a:spcPct val="0"/>
              </a:spcBef>
              <a:spcAft>
                <a:spcPts val="1400"/>
              </a:spcAft>
              <a:tabLst>
                <a:tab pos="1620838" algn="l"/>
              </a:tabLst>
            </a:pPr>
            <a:r>
              <a:rPr lang="nl-NL" sz="2800">
                <a:solidFill>
                  <a:srgbClr val="000000"/>
                </a:solidFill>
                <a:latin typeface="Arial" charset="0"/>
                <a:cs typeface="Arial" charset="0"/>
              </a:rPr>
              <a:t>• Biochemistry</a:t>
            </a:r>
          </a:p>
          <a:p>
            <a:pPr eaLnBrk="1" hangingPunct="1">
              <a:lnSpc>
                <a:spcPct val="150000"/>
              </a:lnSpc>
              <a:spcBef>
                <a:spcPct val="0"/>
              </a:spcBef>
              <a:spcAft>
                <a:spcPts val="1400"/>
              </a:spcAft>
              <a:tabLst>
                <a:tab pos="1620838" algn="l"/>
              </a:tabLst>
            </a:pPr>
            <a:r>
              <a:rPr lang="nl-NL" sz="2800">
                <a:solidFill>
                  <a:srgbClr val="000000"/>
                </a:solidFill>
                <a:latin typeface="Arial" charset="0"/>
                <a:cs typeface="Arial" charset="0"/>
              </a:rPr>
              <a:t>• (Molecular) phytopathology</a:t>
            </a:r>
          </a:p>
          <a:p>
            <a:pPr eaLnBrk="1" hangingPunct="1">
              <a:lnSpc>
                <a:spcPct val="150000"/>
              </a:lnSpc>
              <a:spcBef>
                <a:spcPct val="0"/>
              </a:spcBef>
              <a:spcAft>
                <a:spcPts val="1400"/>
              </a:spcAft>
              <a:tabLst>
                <a:tab pos="1620838" algn="l"/>
              </a:tabLst>
            </a:pPr>
            <a:r>
              <a:rPr lang="nl-NL" sz="2800">
                <a:solidFill>
                  <a:srgbClr val="000000"/>
                </a:solidFill>
                <a:latin typeface="Arial" charset="0"/>
                <a:cs typeface="Arial" charset="0"/>
              </a:rPr>
              <a:t>• Molecular biology: genomics and genetics</a:t>
            </a:r>
          </a:p>
        </p:txBody>
      </p:sp>
      <p:sp>
        <p:nvSpPr>
          <p:cNvPr id="89093" name="Text Box 21"/>
          <p:cNvSpPr txBox="1">
            <a:spLocks noChangeArrowheads="1"/>
          </p:cNvSpPr>
          <p:nvPr/>
        </p:nvSpPr>
        <p:spPr bwMode="auto">
          <a:xfrm>
            <a:off x="107950" y="6524625"/>
            <a:ext cx="4824413" cy="214313"/>
          </a:xfrm>
          <a:prstGeom prst="rect">
            <a:avLst/>
          </a:prstGeom>
          <a:noFill/>
          <a:ln w="9525">
            <a:noFill/>
            <a:miter lim="800000"/>
            <a:headEnd/>
            <a:tailEnd/>
          </a:ln>
          <a:effectLst/>
        </p:spPr>
        <p:txBody>
          <a:bodyPr>
            <a:spAutoFit/>
          </a:bodyPr>
          <a:lstStyle/>
          <a:p>
            <a:pPr>
              <a:spcBef>
                <a:spcPct val="0"/>
              </a:spcBef>
            </a:pPr>
            <a:r>
              <a:rPr lang="nl-NL" sz="800">
                <a:solidFill>
                  <a:srgbClr val="000000"/>
                </a:solidFill>
                <a:latin typeface="Arial" charset="0"/>
              </a:rPr>
              <a:t>J.J.M. Lambalk | BeNeLux SHS / Venlo / 26052011 </a:t>
            </a:r>
          </a:p>
        </p:txBody>
      </p:sp>
    </p:spTree>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3"/>
          <p:cNvSpPr>
            <a:spLocks noChangeArrowheads="1"/>
          </p:cNvSpPr>
          <p:nvPr/>
        </p:nvSpPr>
        <p:spPr bwMode="auto">
          <a:xfrm>
            <a:off x="755650" y="1268413"/>
            <a:ext cx="914400" cy="914400"/>
          </a:xfrm>
          <a:prstGeom prst="rect">
            <a:avLst/>
          </a:prstGeom>
          <a:noFill/>
          <a:ln w="9525" algn="ctr">
            <a:noFill/>
            <a:miter lim="800000"/>
            <a:headEnd/>
            <a:tailEnd/>
          </a:ln>
          <a:effectLst/>
        </p:spPr>
        <p:txBody>
          <a:bodyPr wrap="none" lIns="0" tIns="0" rIns="0" bIns="0" anchor="ctr"/>
          <a:lstStyle/>
          <a:p>
            <a:pPr eaLnBrk="1" hangingPunct="1">
              <a:lnSpc>
                <a:spcPts val="2800"/>
              </a:lnSpc>
              <a:spcBef>
                <a:spcPct val="0"/>
              </a:spcBef>
              <a:spcAft>
                <a:spcPts val="1400"/>
              </a:spcAft>
            </a:pPr>
            <a:endParaRPr lang="nl-NL" sz="800">
              <a:solidFill>
                <a:srgbClr val="000000"/>
              </a:solidFill>
              <a:latin typeface="Arial" charset="0"/>
            </a:endParaRPr>
          </a:p>
        </p:txBody>
      </p:sp>
      <p:sp>
        <p:nvSpPr>
          <p:cNvPr id="90115" name="Text Box 26"/>
          <p:cNvSpPr txBox="1">
            <a:spLocks noChangeArrowheads="1"/>
          </p:cNvSpPr>
          <p:nvPr/>
        </p:nvSpPr>
        <p:spPr bwMode="auto">
          <a:xfrm>
            <a:off x="242888" y="2630488"/>
            <a:ext cx="8621712" cy="1203325"/>
          </a:xfrm>
          <a:prstGeom prst="rect">
            <a:avLst/>
          </a:prstGeom>
          <a:noFill/>
          <a:ln w="9525" algn="ctr">
            <a:noFill/>
            <a:miter lim="800000"/>
            <a:headEnd/>
            <a:tailEnd/>
          </a:ln>
          <a:effectLst/>
        </p:spPr>
        <p:txBody>
          <a:bodyPr wrap="none" lIns="0" tIns="0" rIns="0" bIns="0">
            <a:spAutoFit/>
          </a:bodyPr>
          <a:lstStyle/>
          <a:p>
            <a:pPr algn="ctr" eaLnBrk="1" hangingPunct="1">
              <a:spcBef>
                <a:spcPct val="0"/>
              </a:spcBef>
              <a:spcAft>
                <a:spcPts val="1400"/>
              </a:spcAft>
              <a:tabLst>
                <a:tab pos="1620838" algn="l"/>
              </a:tabLst>
            </a:pPr>
            <a:r>
              <a:rPr lang="nl-NL" sz="2800" u="sng">
                <a:solidFill>
                  <a:srgbClr val="000000"/>
                </a:solidFill>
                <a:latin typeface="Arial" charset="0"/>
              </a:rPr>
              <a:t>Another impact of technology within our company:</a:t>
            </a:r>
          </a:p>
          <a:p>
            <a:pPr algn="ctr" eaLnBrk="1" hangingPunct="1">
              <a:lnSpc>
                <a:spcPct val="140000"/>
              </a:lnSpc>
              <a:spcBef>
                <a:spcPct val="0"/>
              </a:spcBef>
              <a:spcAft>
                <a:spcPts val="1400"/>
              </a:spcAft>
              <a:tabLst>
                <a:tab pos="1620838" algn="l"/>
              </a:tabLst>
            </a:pPr>
            <a:r>
              <a:rPr lang="nl-NL" sz="2800" b="1">
                <a:solidFill>
                  <a:srgbClr val="000000"/>
                </a:solidFill>
                <a:latin typeface="Arial" charset="0"/>
              </a:rPr>
              <a:t> growing importance of intellectual property rights</a:t>
            </a:r>
            <a:r>
              <a:rPr lang="nl-NL" sz="2800">
                <a:solidFill>
                  <a:srgbClr val="000000"/>
                </a:solidFill>
                <a:latin typeface="Arial" charset="0"/>
              </a:rPr>
              <a:t> </a:t>
            </a:r>
          </a:p>
        </p:txBody>
      </p:sp>
      <p:sp>
        <p:nvSpPr>
          <p:cNvPr id="90116" name="Text Box 27"/>
          <p:cNvSpPr txBox="1">
            <a:spLocks noChangeArrowheads="1"/>
          </p:cNvSpPr>
          <p:nvPr/>
        </p:nvSpPr>
        <p:spPr bwMode="auto">
          <a:xfrm>
            <a:off x="107950" y="6524625"/>
            <a:ext cx="4824413" cy="214313"/>
          </a:xfrm>
          <a:prstGeom prst="rect">
            <a:avLst/>
          </a:prstGeom>
          <a:noFill/>
          <a:ln w="9525">
            <a:noFill/>
            <a:miter lim="800000"/>
            <a:headEnd/>
            <a:tailEnd/>
          </a:ln>
          <a:effectLst/>
        </p:spPr>
        <p:txBody>
          <a:bodyPr>
            <a:spAutoFit/>
          </a:bodyPr>
          <a:lstStyle/>
          <a:p>
            <a:pPr>
              <a:spcBef>
                <a:spcPct val="0"/>
              </a:spcBef>
            </a:pPr>
            <a:r>
              <a:rPr lang="nl-NL" sz="800">
                <a:solidFill>
                  <a:srgbClr val="000000"/>
                </a:solidFill>
                <a:latin typeface="Arial" charset="0"/>
              </a:rPr>
              <a:t>J.J.M. Lambalk | BeNeLux SHS / Venlo / 26052011 </a:t>
            </a:r>
          </a:p>
        </p:txBody>
      </p:sp>
    </p:spTree>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9"/>
          <p:cNvPicPr>
            <a:picLocks noChangeAspect="1" noChangeArrowheads="1"/>
          </p:cNvPicPr>
          <p:nvPr/>
        </p:nvPicPr>
        <p:blipFill>
          <a:blip r:embed="rId2"/>
          <a:srcRect/>
          <a:stretch>
            <a:fillRect/>
          </a:stretch>
        </p:blipFill>
        <p:spPr bwMode="auto">
          <a:xfrm>
            <a:off x="395288" y="1268413"/>
            <a:ext cx="3827462" cy="5218112"/>
          </a:xfrm>
          <a:prstGeom prst="rect">
            <a:avLst/>
          </a:prstGeom>
          <a:noFill/>
          <a:ln w="9525">
            <a:noFill/>
            <a:miter lim="800000"/>
            <a:headEnd/>
            <a:tailEnd/>
          </a:ln>
        </p:spPr>
      </p:pic>
      <p:sp>
        <p:nvSpPr>
          <p:cNvPr id="289802" name="Text Box 10"/>
          <p:cNvSpPr txBox="1">
            <a:spLocks noChangeArrowheads="1"/>
          </p:cNvSpPr>
          <p:nvPr/>
        </p:nvSpPr>
        <p:spPr bwMode="auto">
          <a:xfrm>
            <a:off x="5351463" y="1773238"/>
            <a:ext cx="2595562" cy="1098550"/>
          </a:xfrm>
          <a:prstGeom prst="rect">
            <a:avLst/>
          </a:prstGeom>
          <a:noFill/>
          <a:ln w="9525">
            <a:noFill/>
            <a:miter lim="800000"/>
            <a:headEnd/>
            <a:tailEnd/>
          </a:ln>
        </p:spPr>
        <p:txBody>
          <a:bodyPr wrap="none">
            <a:spAutoFit/>
          </a:bodyPr>
          <a:lstStyle/>
          <a:p>
            <a:pPr>
              <a:spcBef>
                <a:spcPct val="0"/>
              </a:spcBef>
            </a:pPr>
            <a:r>
              <a:rPr lang="nl-NL" sz="2000">
                <a:solidFill>
                  <a:srgbClr val="000000"/>
                </a:solidFill>
                <a:latin typeface="Arial" charset="0"/>
              </a:rPr>
              <a:t>Plant breeders rights:</a:t>
            </a:r>
          </a:p>
          <a:p>
            <a:pPr>
              <a:lnSpc>
                <a:spcPct val="130000"/>
              </a:lnSpc>
              <a:spcBef>
                <a:spcPct val="0"/>
              </a:spcBef>
            </a:pPr>
            <a:r>
              <a:rPr lang="nl-NL" sz="2000">
                <a:solidFill>
                  <a:srgbClr val="000000"/>
                </a:solidFill>
                <a:latin typeface="Arial" charset="0"/>
                <a:cs typeface="Arial" charset="0"/>
              </a:rPr>
              <a:t>• EU</a:t>
            </a:r>
          </a:p>
          <a:p>
            <a:pPr>
              <a:spcBef>
                <a:spcPct val="0"/>
              </a:spcBef>
            </a:pPr>
            <a:r>
              <a:rPr lang="nl-NL" sz="2000">
                <a:solidFill>
                  <a:srgbClr val="000000"/>
                </a:solidFill>
                <a:latin typeface="Arial" charset="0"/>
                <a:cs typeface="Arial" charset="0"/>
              </a:rPr>
              <a:t>• Dutch</a:t>
            </a:r>
          </a:p>
        </p:txBody>
      </p:sp>
      <p:sp>
        <p:nvSpPr>
          <p:cNvPr id="289804" name="Line 12"/>
          <p:cNvSpPr>
            <a:spLocks noChangeShapeType="1"/>
          </p:cNvSpPr>
          <p:nvPr/>
        </p:nvSpPr>
        <p:spPr bwMode="auto">
          <a:xfrm>
            <a:off x="2411413" y="1484313"/>
            <a:ext cx="2808287" cy="431800"/>
          </a:xfrm>
          <a:prstGeom prst="line">
            <a:avLst/>
          </a:prstGeom>
          <a:noFill/>
          <a:ln w="28575">
            <a:solidFill>
              <a:schemeClr val="bg2"/>
            </a:solidFill>
            <a:round/>
            <a:headEnd/>
            <a:tailEnd type="triangle" w="med" len="med"/>
          </a:ln>
        </p:spPr>
        <p:txBody>
          <a:bodyPr/>
          <a:lstStyle/>
          <a:p>
            <a:endParaRPr lang="en-US"/>
          </a:p>
        </p:txBody>
      </p:sp>
      <p:sp>
        <p:nvSpPr>
          <p:cNvPr id="91141" name="Text Box 10"/>
          <p:cNvSpPr txBox="1">
            <a:spLocks noChangeArrowheads="1"/>
          </p:cNvSpPr>
          <p:nvPr/>
        </p:nvSpPr>
        <p:spPr bwMode="auto">
          <a:xfrm>
            <a:off x="107950" y="6524625"/>
            <a:ext cx="4824413" cy="214313"/>
          </a:xfrm>
          <a:prstGeom prst="rect">
            <a:avLst/>
          </a:prstGeom>
          <a:noFill/>
          <a:ln w="9525">
            <a:noFill/>
            <a:miter lim="800000"/>
            <a:headEnd/>
            <a:tailEnd/>
          </a:ln>
          <a:effectLst/>
        </p:spPr>
        <p:txBody>
          <a:bodyPr>
            <a:spAutoFit/>
          </a:bodyPr>
          <a:lstStyle/>
          <a:p>
            <a:pPr>
              <a:spcBef>
                <a:spcPct val="0"/>
              </a:spcBef>
            </a:pPr>
            <a:r>
              <a:rPr lang="nl-NL" sz="800">
                <a:solidFill>
                  <a:srgbClr val="000000"/>
                </a:solidFill>
                <a:latin typeface="Arial" charset="0"/>
              </a:rPr>
              <a:t>J.J.M. Lambalk | BeNeLux SHS / Venlo / 26052011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89802"/>
                                        </p:tgtEl>
                                        <p:attrNameLst>
                                          <p:attrName>style.visibility</p:attrName>
                                        </p:attrNameLst>
                                      </p:cBhvr>
                                      <p:to>
                                        <p:strVal val="visible"/>
                                      </p:to>
                                    </p:set>
                                    <p:animEffect transition="in" filter="checkerboard(across)">
                                      <p:cBhvr>
                                        <p:cTn id="7" dur="500"/>
                                        <p:tgtEl>
                                          <p:spTgt spid="2898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89804"/>
                                        </p:tgtEl>
                                        <p:attrNameLst>
                                          <p:attrName>style.visibility</p:attrName>
                                        </p:attrNameLst>
                                      </p:cBhvr>
                                      <p:to>
                                        <p:strVal val="visible"/>
                                      </p:to>
                                    </p:set>
                                    <p:animEffect transition="in" filter="checkerboard(across)">
                                      <p:cBhvr>
                                        <p:cTn id="12" dur="500"/>
                                        <p:tgtEl>
                                          <p:spTgt spid="289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802" grpId="0"/>
      <p:bldP spid="28980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4"/>
          <p:cNvSpPr txBox="1">
            <a:spLocks noChangeArrowheads="1"/>
          </p:cNvSpPr>
          <p:nvPr/>
        </p:nvSpPr>
        <p:spPr bwMode="auto">
          <a:xfrm>
            <a:off x="60325" y="6562725"/>
            <a:ext cx="184150" cy="214313"/>
          </a:xfrm>
          <a:prstGeom prst="rect">
            <a:avLst/>
          </a:prstGeom>
          <a:noFill/>
          <a:ln w="9525">
            <a:noFill/>
            <a:miter lim="800000"/>
            <a:headEnd/>
            <a:tailEnd/>
          </a:ln>
          <a:effectLst/>
        </p:spPr>
        <p:txBody>
          <a:bodyPr wrap="none">
            <a:spAutoFit/>
          </a:bodyPr>
          <a:lstStyle/>
          <a:p>
            <a:pPr>
              <a:spcBef>
                <a:spcPct val="0"/>
              </a:spcBef>
            </a:pPr>
            <a:endParaRPr lang="nl-NL" sz="800">
              <a:solidFill>
                <a:srgbClr val="000000"/>
              </a:solidFill>
              <a:latin typeface="Arial" charset="0"/>
              <a:ea typeface="ＭＳ Ｐゴシック" pitchFamily="80" charset="-128"/>
            </a:endParaRPr>
          </a:p>
        </p:txBody>
      </p:sp>
      <p:pic>
        <p:nvPicPr>
          <p:cNvPr id="92163" name="Picture 9"/>
          <p:cNvPicPr>
            <a:picLocks noChangeAspect="1" noChangeArrowheads="1"/>
          </p:cNvPicPr>
          <p:nvPr/>
        </p:nvPicPr>
        <p:blipFill>
          <a:blip r:embed="rId3"/>
          <a:srcRect/>
          <a:stretch>
            <a:fillRect/>
          </a:stretch>
        </p:blipFill>
        <p:spPr bwMode="auto">
          <a:xfrm>
            <a:off x="395288" y="1268413"/>
            <a:ext cx="3827462" cy="5218112"/>
          </a:xfrm>
          <a:prstGeom prst="rect">
            <a:avLst/>
          </a:prstGeom>
          <a:noFill/>
          <a:ln w="9525">
            <a:noFill/>
            <a:miter lim="800000"/>
            <a:headEnd/>
            <a:tailEnd/>
          </a:ln>
        </p:spPr>
      </p:pic>
      <p:sp>
        <p:nvSpPr>
          <p:cNvPr id="289805" name="Line 13"/>
          <p:cNvSpPr>
            <a:spLocks noChangeShapeType="1"/>
          </p:cNvSpPr>
          <p:nvPr/>
        </p:nvSpPr>
        <p:spPr bwMode="auto">
          <a:xfrm>
            <a:off x="1595438" y="2852738"/>
            <a:ext cx="3768725" cy="660400"/>
          </a:xfrm>
          <a:prstGeom prst="line">
            <a:avLst/>
          </a:prstGeom>
          <a:noFill/>
          <a:ln w="28575">
            <a:solidFill>
              <a:schemeClr val="bg2"/>
            </a:solidFill>
            <a:round/>
            <a:headEnd/>
            <a:tailEnd type="triangle" w="med" len="med"/>
          </a:ln>
        </p:spPr>
        <p:txBody>
          <a:bodyPr/>
          <a:lstStyle/>
          <a:p>
            <a:endParaRPr lang="en-US"/>
          </a:p>
        </p:txBody>
      </p:sp>
      <p:grpSp>
        <p:nvGrpSpPr>
          <p:cNvPr id="92165" name="Group 14"/>
          <p:cNvGrpSpPr>
            <a:grpSpLocks/>
          </p:cNvGrpSpPr>
          <p:nvPr/>
        </p:nvGrpSpPr>
        <p:grpSpPr bwMode="auto">
          <a:xfrm>
            <a:off x="5435600" y="3357563"/>
            <a:ext cx="3457575" cy="2376487"/>
            <a:chOff x="3288" y="2115"/>
            <a:chExt cx="2178" cy="1497"/>
          </a:xfrm>
        </p:grpSpPr>
        <p:sp>
          <p:nvSpPr>
            <p:cNvPr id="92167" name="Text Box 11"/>
            <p:cNvSpPr txBox="1">
              <a:spLocks noChangeArrowheads="1"/>
            </p:cNvSpPr>
            <p:nvPr/>
          </p:nvSpPr>
          <p:spPr bwMode="auto">
            <a:xfrm>
              <a:off x="3302" y="2115"/>
              <a:ext cx="710" cy="250"/>
            </a:xfrm>
            <a:prstGeom prst="rect">
              <a:avLst/>
            </a:prstGeom>
            <a:noFill/>
            <a:ln w="9525">
              <a:noFill/>
              <a:miter lim="800000"/>
              <a:headEnd/>
              <a:tailEnd/>
            </a:ln>
          </p:spPr>
          <p:txBody>
            <a:bodyPr wrap="none">
              <a:spAutoFit/>
            </a:bodyPr>
            <a:lstStyle/>
            <a:p>
              <a:pPr>
                <a:spcBef>
                  <a:spcPct val="0"/>
                </a:spcBef>
              </a:pPr>
              <a:r>
                <a:rPr lang="nl-NL" sz="2000">
                  <a:solidFill>
                    <a:srgbClr val="000000"/>
                  </a:solidFill>
                  <a:latin typeface="Arial" charset="0"/>
                </a:rPr>
                <a:t> Patent: </a:t>
              </a:r>
            </a:p>
          </p:txBody>
        </p:sp>
        <p:pic>
          <p:nvPicPr>
            <p:cNvPr id="92168" name="Picture 14"/>
            <p:cNvPicPr>
              <a:picLocks noChangeAspect="1" noChangeArrowheads="1"/>
            </p:cNvPicPr>
            <p:nvPr/>
          </p:nvPicPr>
          <p:blipFill>
            <a:blip r:embed="rId4"/>
            <a:srcRect/>
            <a:stretch>
              <a:fillRect/>
            </a:stretch>
          </p:blipFill>
          <p:spPr bwMode="auto">
            <a:xfrm>
              <a:off x="3288" y="2388"/>
              <a:ext cx="2178" cy="1224"/>
            </a:xfrm>
            <a:prstGeom prst="rect">
              <a:avLst/>
            </a:prstGeom>
            <a:noFill/>
            <a:ln w="9525">
              <a:noFill/>
              <a:miter lim="800000"/>
              <a:headEnd/>
              <a:tailEnd/>
            </a:ln>
          </p:spPr>
        </p:pic>
      </p:grpSp>
      <p:sp>
        <p:nvSpPr>
          <p:cNvPr id="92166" name="Text Box 15"/>
          <p:cNvSpPr txBox="1">
            <a:spLocks noChangeArrowheads="1"/>
          </p:cNvSpPr>
          <p:nvPr/>
        </p:nvSpPr>
        <p:spPr bwMode="auto">
          <a:xfrm>
            <a:off x="107950" y="6524625"/>
            <a:ext cx="4824413" cy="214313"/>
          </a:xfrm>
          <a:prstGeom prst="rect">
            <a:avLst/>
          </a:prstGeom>
          <a:noFill/>
          <a:ln w="9525">
            <a:noFill/>
            <a:miter lim="800000"/>
            <a:headEnd/>
            <a:tailEnd/>
          </a:ln>
          <a:effectLst/>
        </p:spPr>
        <p:txBody>
          <a:bodyPr>
            <a:spAutoFit/>
          </a:bodyPr>
          <a:lstStyle/>
          <a:p>
            <a:pPr>
              <a:spcBef>
                <a:spcPct val="0"/>
              </a:spcBef>
            </a:pPr>
            <a:r>
              <a:rPr lang="nl-NL" sz="800">
                <a:solidFill>
                  <a:srgbClr val="000000"/>
                </a:solidFill>
                <a:latin typeface="Arial" charset="0"/>
              </a:rPr>
              <a:t>J.J.M. Lambalk | BeNeLux SHS / Venlo / 26052011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9805"/>
                                        </p:tgtEl>
                                        <p:attrNameLst>
                                          <p:attrName>style.visibility</p:attrName>
                                        </p:attrNameLst>
                                      </p:cBhvr>
                                      <p:to>
                                        <p:strVal val="visible"/>
                                      </p:to>
                                    </p:set>
                                    <p:animEffect transition="in" filter="checkerboard(across)">
                                      <p:cBhvr>
                                        <p:cTn id="7" dur="500"/>
                                        <p:tgtEl>
                                          <p:spTgt spid="289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80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ChangeArrowheads="1"/>
          </p:cNvSpPr>
          <p:nvPr/>
        </p:nvSpPr>
        <p:spPr bwMode="auto">
          <a:xfrm>
            <a:off x="185738" y="1704975"/>
            <a:ext cx="6340475" cy="3022600"/>
          </a:xfrm>
          <a:prstGeom prst="rect">
            <a:avLst/>
          </a:prstGeom>
          <a:noFill/>
          <a:ln w="9525">
            <a:noFill/>
            <a:miter lim="800000"/>
            <a:headEnd/>
            <a:tailEnd/>
          </a:ln>
        </p:spPr>
        <p:txBody>
          <a:bodyPr lIns="0" tIns="0" rIns="0" bIns="0">
            <a:spAutoFit/>
          </a:bodyPr>
          <a:lstStyle/>
          <a:p>
            <a:pPr marL="179388" lvl="1" indent="-177800" eaLnBrk="1" hangingPunct="1">
              <a:lnSpc>
                <a:spcPts val="2800"/>
              </a:lnSpc>
              <a:spcBef>
                <a:spcPct val="0"/>
              </a:spcBef>
              <a:spcAft>
                <a:spcPts val="1400"/>
              </a:spcAft>
              <a:tabLst>
                <a:tab pos="177800" algn="l"/>
              </a:tabLst>
            </a:pPr>
            <a:r>
              <a:rPr lang="en-US" sz="2000">
                <a:solidFill>
                  <a:srgbClr val="000000"/>
                </a:solidFill>
                <a:latin typeface="Arial" charset="0"/>
                <a:ea typeface="ＭＳ Ｐゴシック" pitchFamily="80" charset="-128"/>
              </a:rPr>
              <a:t>     </a:t>
            </a:r>
            <a:r>
              <a:rPr lang="en-US" b="1">
                <a:solidFill>
                  <a:srgbClr val="000000"/>
                </a:solidFill>
                <a:latin typeface="Arial" charset="0"/>
                <a:ea typeface="ＭＳ Ｐゴシック" pitchFamily="80" charset="-128"/>
              </a:rPr>
              <a:t>Plant breeders rights:</a:t>
            </a:r>
          </a:p>
          <a:p>
            <a:pPr marL="560388" lvl="2" indent="-177800" eaLnBrk="1" hangingPunct="1">
              <a:lnSpc>
                <a:spcPts val="2800"/>
              </a:lnSpc>
              <a:spcBef>
                <a:spcPct val="0"/>
              </a:spcBef>
              <a:spcAft>
                <a:spcPts val="1400"/>
              </a:spcAft>
              <a:buFontTx/>
              <a:buChar char="•"/>
              <a:tabLst>
                <a:tab pos="177800" algn="l"/>
              </a:tabLst>
            </a:pPr>
            <a:r>
              <a:rPr lang="en-US" sz="2000">
                <a:solidFill>
                  <a:srgbClr val="000000"/>
                </a:solidFill>
                <a:latin typeface="Arial" charset="0"/>
                <a:ea typeface="ＭＳ Ｐゴシック" pitchFamily="80" charset="-128"/>
              </a:rPr>
              <a:t>Reward for hard work / craftmanship</a:t>
            </a:r>
          </a:p>
          <a:p>
            <a:pPr marL="560388" lvl="2" indent="-177800" eaLnBrk="1" hangingPunct="1">
              <a:lnSpc>
                <a:spcPts val="2800"/>
              </a:lnSpc>
              <a:spcBef>
                <a:spcPct val="0"/>
              </a:spcBef>
              <a:spcAft>
                <a:spcPts val="1400"/>
              </a:spcAft>
              <a:buFontTx/>
              <a:buChar char="•"/>
              <a:tabLst>
                <a:tab pos="177800" algn="l"/>
              </a:tabLst>
            </a:pPr>
            <a:r>
              <a:rPr lang="en-US" sz="2000">
                <a:solidFill>
                  <a:srgbClr val="000000"/>
                </a:solidFill>
                <a:latin typeface="Arial" charset="0"/>
                <a:ea typeface="ＭＳ Ｐゴシック" pitchFamily="80" charset="-128"/>
              </a:rPr>
              <a:t>Plant varieties as a whole</a:t>
            </a:r>
          </a:p>
          <a:p>
            <a:pPr marL="560388" lvl="2" indent="-177800" eaLnBrk="1" hangingPunct="1">
              <a:lnSpc>
                <a:spcPts val="2800"/>
              </a:lnSpc>
              <a:spcBef>
                <a:spcPct val="0"/>
              </a:spcBef>
              <a:spcAft>
                <a:spcPts val="1400"/>
              </a:spcAft>
              <a:buFontTx/>
              <a:buChar char="•"/>
              <a:tabLst>
                <a:tab pos="177800" algn="l"/>
              </a:tabLst>
            </a:pPr>
            <a:r>
              <a:rPr lang="en-US" sz="2000">
                <a:solidFill>
                  <a:srgbClr val="000000"/>
                </a:solidFill>
                <a:latin typeface="Arial" charset="0"/>
                <a:ea typeface="ＭＳ Ｐゴシック" pitchFamily="80" charset="-128"/>
              </a:rPr>
              <a:t>Use is allowed (breeders exemption)</a:t>
            </a:r>
          </a:p>
          <a:p>
            <a:pPr marL="560388" lvl="2" indent="-177800" eaLnBrk="1" hangingPunct="1">
              <a:lnSpc>
                <a:spcPts val="2800"/>
              </a:lnSpc>
              <a:spcBef>
                <a:spcPct val="0"/>
              </a:spcBef>
              <a:spcAft>
                <a:spcPts val="1400"/>
              </a:spcAft>
              <a:buFontTx/>
              <a:buChar char="•"/>
              <a:tabLst>
                <a:tab pos="177800" algn="l"/>
              </a:tabLst>
            </a:pPr>
            <a:r>
              <a:rPr lang="en-US" sz="2000">
                <a:solidFill>
                  <a:srgbClr val="000000"/>
                </a:solidFill>
                <a:latin typeface="Arial" charset="0"/>
                <a:ea typeface="ＭＳ Ｐゴシック" pitchFamily="80" charset="-128"/>
              </a:rPr>
              <a:t>Scope of protection is limited to plant variety</a:t>
            </a:r>
          </a:p>
          <a:p>
            <a:pPr marL="560388" lvl="2" indent="-177800" eaLnBrk="1" hangingPunct="1">
              <a:lnSpc>
                <a:spcPts val="2800"/>
              </a:lnSpc>
              <a:spcBef>
                <a:spcPct val="0"/>
              </a:spcBef>
              <a:spcAft>
                <a:spcPts val="1400"/>
              </a:spcAft>
              <a:buFontTx/>
              <a:buChar char="•"/>
              <a:tabLst>
                <a:tab pos="177800" algn="l"/>
              </a:tabLst>
            </a:pPr>
            <a:endParaRPr lang="en-US" sz="2000">
              <a:solidFill>
                <a:srgbClr val="000000"/>
              </a:solidFill>
              <a:latin typeface="Arial" charset="0"/>
              <a:ea typeface="ＭＳ Ｐゴシック" pitchFamily="80" charset="-128"/>
            </a:endParaRPr>
          </a:p>
        </p:txBody>
      </p:sp>
      <p:sp>
        <p:nvSpPr>
          <p:cNvPr id="93187" name="Text Box 7"/>
          <p:cNvSpPr txBox="1">
            <a:spLocks noChangeArrowheads="1"/>
          </p:cNvSpPr>
          <p:nvPr/>
        </p:nvSpPr>
        <p:spPr bwMode="auto">
          <a:xfrm>
            <a:off x="550863" y="481013"/>
            <a:ext cx="7078662" cy="355600"/>
          </a:xfrm>
          <a:prstGeom prst="rect">
            <a:avLst/>
          </a:prstGeom>
          <a:noFill/>
          <a:ln w="9525" algn="ctr">
            <a:noFill/>
            <a:miter lim="800000"/>
            <a:headEnd/>
            <a:tailEnd/>
          </a:ln>
          <a:effectLst/>
        </p:spPr>
        <p:txBody>
          <a:bodyPr wrap="none" lIns="0" tIns="0" rIns="0" bIns="0">
            <a:spAutoFit/>
          </a:bodyPr>
          <a:lstStyle/>
          <a:p>
            <a:pPr eaLnBrk="1" hangingPunct="1">
              <a:lnSpc>
                <a:spcPts val="2800"/>
              </a:lnSpc>
              <a:spcBef>
                <a:spcPct val="0"/>
              </a:spcBef>
              <a:spcAft>
                <a:spcPts val="1400"/>
              </a:spcAft>
              <a:tabLst>
                <a:tab pos="1620838" algn="l"/>
              </a:tabLst>
            </a:pPr>
            <a:r>
              <a:rPr lang="en-US" sz="3200" b="1">
                <a:solidFill>
                  <a:srgbClr val="000000"/>
                </a:solidFill>
                <a:latin typeface="Arial" charset="0"/>
              </a:rPr>
              <a:t>Difference between PBR and patents</a:t>
            </a:r>
            <a:endParaRPr lang="nl-NL" sz="3200" b="1">
              <a:solidFill>
                <a:srgbClr val="000000"/>
              </a:solidFill>
              <a:latin typeface="Arial" charset="0"/>
            </a:endParaRPr>
          </a:p>
        </p:txBody>
      </p:sp>
      <p:sp>
        <p:nvSpPr>
          <p:cNvPr id="93188" name="Text Box 8"/>
          <p:cNvSpPr txBox="1">
            <a:spLocks noChangeArrowheads="1"/>
          </p:cNvSpPr>
          <p:nvPr/>
        </p:nvSpPr>
        <p:spPr bwMode="auto">
          <a:xfrm>
            <a:off x="107950" y="6524625"/>
            <a:ext cx="4824413" cy="214313"/>
          </a:xfrm>
          <a:prstGeom prst="rect">
            <a:avLst/>
          </a:prstGeom>
          <a:noFill/>
          <a:ln w="9525">
            <a:noFill/>
            <a:miter lim="800000"/>
            <a:headEnd/>
            <a:tailEnd/>
          </a:ln>
          <a:effectLst/>
        </p:spPr>
        <p:txBody>
          <a:bodyPr>
            <a:spAutoFit/>
          </a:bodyPr>
          <a:lstStyle/>
          <a:p>
            <a:pPr>
              <a:spcBef>
                <a:spcPct val="0"/>
              </a:spcBef>
            </a:pPr>
            <a:r>
              <a:rPr lang="nl-NL" sz="800">
                <a:solidFill>
                  <a:srgbClr val="000000"/>
                </a:solidFill>
                <a:latin typeface="Arial" charset="0"/>
              </a:rPr>
              <a:t>J.J.M. Lambalk | BeNeLux SHS / Venlo / 26052011 </a:t>
            </a:r>
          </a:p>
        </p:txBody>
      </p:sp>
    </p:spTree>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4"/>
          <p:cNvSpPr txBox="1">
            <a:spLocks noChangeArrowheads="1"/>
          </p:cNvSpPr>
          <p:nvPr/>
        </p:nvSpPr>
        <p:spPr bwMode="auto">
          <a:xfrm>
            <a:off x="539750" y="481013"/>
            <a:ext cx="7078663" cy="355600"/>
          </a:xfrm>
          <a:prstGeom prst="rect">
            <a:avLst/>
          </a:prstGeom>
          <a:noFill/>
          <a:ln w="9525" algn="ctr">
            <a:noFill/>
            <a:miter lim="800000"/>
            <a:headEnd/>
            <a:tailEnd/>
          </a:ln>
          <a:effectLst/>
        </p:spPr>
        <p:txBody>
          <a:bodyPr wrap="none" lIns="0" tIns="0" rIns="0" bIns="0">
            <a:spAutoFit/>
          </a:bodyPr>
          <a:lstStyle/>
          <a:p>
            <a:pPr eaLnBrk="1" hangingPunct="1">
              <a:lnSpc>
                <a:spcPts val="2800"/>
              </a:lnSpc>
              <a:spcBef>
                <a:spcPct val="0"/>
              </a:spcBef>
              <a:spcAft>
                <a:spcPts val="1400"/>
              </a:spcAft>
              <a:tabLst>
                <a:tab pos="1620838" algn="l"/>
              </a:tabLst>
            </a:pPr>
            <a:r>
              <a:rPr lang="en-US" sz="3200" b="1">
                <a:solidFill>
                  <a:srgbClr val="000000"/>
                </a:solidFill>
                <a:latin typeface="Arial" charset="0"/>
              </a:rPr>
              <a:t>Difference between PBR and patents</a:t>
            </a:r>
            <a:endParaRPr lang="nl-NL" sz="3200" b="1">
              <a:solidFill>
                <a:srgbClr val="000000"/>
              </a:solidFill>
              <a:latin typeface="Arial" charset="0"/>
            </a:endParaRPr>
          </a:p>
        </p:txBody>
      </p:sp>
      <p:grpSp>
        <p:nvGrpSpPr>
          <p:cNvPr id="94211" name="Group 9"/>
          <p:cNvGrpSpPr>
            <a:grpSpLocks/>
          </p:cNvGrpSpPr>
          <p:nvPr/>
        </p:nvGrpSpPr>
        <p:grpSpPr bwMode="auto">
          <a:xfrm>
            <a:off x="239713" y="1223963"/>
            <a:ext cx="8472487" cy="5121275"/>
            <a:chOff x="151" y="771"/>
            <a:chExt cx="5337" cy="3226"/>
          </a:xfrm>
        </p:grpSpPr>
        <p:sp>
          <p:nvSpPr>
            <p:cNvPr id="94213" name="Rectangle 3"/>
            <p:cNvSpPr txBox="1">
              <a:spLocks noChangeArrowheads="1"/>
            </p:cNvSpPr>
            <p:nvPr/>
          </p:nvSpPr>
          <p:spPr bwMode="auto">
            <a:xfrm>
              <a:off x="151" y="771"/>
              <a:ext cx="2304" cy="3024"/>
            </a:xfrm>
            <a:prstGeom prst="rect">
              <a:avLst/>
            </a:prstGeom>
            <a:noFill/>
            <a:ln w="9525">
              <a:noFill/>
              <a:miter lim="800000"/>
              <a:headEnd/>
              <a:tailEnd/>
            </a:ln>
          </p:spPr>
          <p:txBody>
            <a:bodyPr lIns="0" tIns="0" rIns="0" bIns="0">
              <a:spAutoFit/>
            </a:bodyPr>
            <a:lstStyle/>
            <a:p>
              <a:pPr marL="179388" lvl="1" indent="-177800" eaLnBrk="1" hangingPunct="1">
                <a:spcBef>
                  <a:spcPct val="0"/>
                </a:spcBef>
                <a:spcAft>
                  <a:spcPts val="1400"/>
                </a:spcAft>
                <a:tabLst>
                  <a:tab pos="177800" algn="l"/>
                </a:tabLst>
              </a:pPr>
              <a:endParaRPr lang="en-US">
                <a:solidFill>
                  <a:srgbClr val="000000"/>
                </a:solidFill>
                <a:latin typeface="Arial" charset="0"/>
                <a:ea typeface="ＭＳ Ｐゴシック" pitchFamily="80" charset="-128"/>
              </a:endParaRPr>
            </a:p>
            <a:p>
              <a:pPr marL="179388" lvl="1" indent="-177800" eaLnBrk="1" hangingPunct="1">
                <a:spcBef>
                  <a:spcPct val="0"/>
                </a:spcBef>
                <a:spcAft>
                  <a:spcPts val="1400"/>
                </a:spcAft>
                <a:tabLst>
                  <a:tab pos="177800" algn="l"/>
                </a:tabLst>
              </a:pPr>
              <a:r>
                <a:rPr lang="en-US">
                  <a:solidFill>
                    <a:srgbClr val="000000"/>
                  </a:solidFill>
                  <a:latin typeface="Arial" charset="0"/>
                  <a:ea typeface="ＭＳ Ｐゴシック" pitchFamily="80" charset="-128"/>
                </a:rPr>
                <a:t>    </a:t>
              </a:r>
              <a:r>
                <a:rPr lang="en-US" b="1">
                  <a:solidFill>
                    <a:srgbClr val="000000"/>
                  </a:solidFill>
                  <a:latin typeface="Arial" charset="0"/>
                  <a:ea typeface="ＭＳ Ｐゴシック" pitchFamily="80" charset="-128"/>
                </a:rPr>
                <a:t>Plant breeders rights:</a:t>
              </a:r>
            </a:p>
            <a:p>
              <a:pPr marL="560388" lvl="2" indent="-177800" eaLnBrk="1" hangingPunct="1">
                <a:spcBef>
                  <a:spcPct val="0"/>
                </a:spcBef>
                <a:spcAft>
                  <a:spcPts val="1400"/>
                </a:spcAft>
                <a:buFontTx/>
                <a:buChar char="•"/>
                <a:tabLst>
                  <a:tab pos="177800" algn="l"/>
                </a:tabLst>
              </a:pPr>
              <a:r>
                <a:rPr lang="en-US" sz="2000">
                  <a:solidFill>
                    <a:srgbClr val="000000"/>
                  </a:solidFill>
                  <a:latin typeface="Arial" charset="0"/>
                  <a:ea typeface="ＭＳ Ｐゴシック" pitchFamily="80" charset="-128"/>
                </a:rPr>
                <a:t>Reward for hard work </a:t>
              </a:r>
            </a:p>
            <a:p>
              <a:pPr marL="560388" lvl="2" indent="-177800" eaLnBrk="1" hangingPunct="1">
                <a:spcBef>
                  <a:spcPct val="0"/>
                </a:spcBef>
                <a:spcAft>
                  <a:spcPts val="1400"/>
                </a:spcAft>
                <a:tabLst>
                  <a:tab pos="177800" algn="l"/>
                </a:tabLst>
              </a:pPr>
              <a:endParaRPr lang="en-US" sz="2000">
                <a:solidFill>
                  <a:srgbClr val="000000"/>
                </a:solidFill>
                <a:latin typeface="Arial" charset="0"/>
                <a:ea typeface="ＭＳ Ｐゴシック" pitchFamily="80" charset="-128"/>
              </a:endParaRPr>
            </a:p>
            <a:p>
              <a:pPr marL="560388" lvl="2" indent="-177800" eaLnBrk="1" hangingPunct="1">
                <a:spcBef>
                  <a:spcPct val="0"/>
                </a:spcBef>
                <a:spcAft>
                  <a:spcPts val="1400"/>
                </a:spcAft>
                <a:buFontTx/>
                <a:buChar char="•"/>
                <a:tabLst>
                  <a:tab pos="177800" algn="l"/>
                </a:tabLst>
              </a:pPr>
              <a:r>
                <a:rPr lang="en-US" sz="2000">
                  <a:solidFill>
                    <a:srgbClr val="000000"/>
                  </a:solidFill>
                  <a:latin typeface="Arial" charset="0"/>
                  <a:ea typeface="ＭＳ Ｐゴシック" pitchFamily="80" charset="-128"/>
                </a:rPr>
                <a:t>Plant varieties as a whole</a:t>
              </a:r>
            </a:p>
            <a:p>
              <a:pPr marL="560388" lvl="2" indent="-177800" eaLnBrk="1" hangingPunct="1">
                <a:spcBef>
                  <a:spcPct val="0"/>
                </a:spcBef>
                <a:spcAft>
                  <a:spcPts val="1400"/>
                </a:spcAft>
                <a:buFontTx/>
                <a:buChar char="•"/>
                <a:tabLst>
                  <a:tab pos="177800" algn="l"/>
                </a:tabLst>
              </a:pPr>
              <a:endParaRPr lang="en-US" sz="2000">
                <a:solidFill>
                  <a:srgbClr val="000000"/>
                </a:solidFill>
                <a:latin typeface="Arial" charset="0"/>
                <a:ea typeface="ＭＳ Ｐゴシック" pitchFamily="80" charset="-128"/>
              </a:endParaRPr>
            </a:p>
            <a:p>
              <a:pPr marL="560388" lvl="2" indent="-177800" eaLnBrk="1" hangingPunct="1">
                <a:lnSpc>
                  <a:spcPct val="55000"/>
                </a:lnSpc>
                <a:spcBef>
                  <a:spcPct val="0"/>
                </a:spcBef>
                <a:spcAft>
                  <a:spcPts val="1400"/>
                </a:spcAft>
                <a:buFontTx/>
                <a:buChar char="•"/>
                <a:tabLst>
                  <a:tab pos="177800" algn="l"/>
                </a:tabLst>
              </a:pPr>
              <a:r>
                <a:rPr lang="en-US" sz="2000">
                  <a:solidFill>
                    <a:srgbClr val="000000"/>
                  </a:solidFill>
                  <a:latin typeface="Arial" charset="0"/>
                  <a:ea typeface="ＭＳ Ｐゴシック" pitchFamily="80" charset="-128"/>
                </a:rPr>
                <a:t>Third party use is allowed</a:t>
              </a:r>
            </a:p>
            <a:p>
              <a:pPr marL="560388" lvl="2" indent="-177800" eaLnBrk="1" hangingPunct="1">
                <a:lnSpc>
                  <a:spcPct val="55000"/>
                </a:lnSpc>
                <a:spcBef>
                  <a:spcPct val="0"/>
                </a:spcBef>
                <a:spcAft>
                  <a:spcPts val="1400"/>
                </a:spcAft>
                <a:tabLst>
                  <a:tab pos="177800" algn="l"/>
                </a:tabLst>
              </a:pPr>
              <a:r>
                <a:rPr lang="en-US" sz="2000">
                  <a:solidFill>
                    <a:srgbClr val="000000"/>
                  </a:solidFill>
                  <a:latin typeface="Arial" charset="0"/>
                  <a:ea typeface="ＭＳ Ｐゴシック" pitchFamily="80" charset="-128"/>
                </a:rPr>
                <a:t>   (breeders exemption)</a:t>
              </a:r>
            </a:p>
            <a:p>
              <a:pPr marL="560388" lvl="2" indent="-177800" eaLnBrk="1" hangingPunct="1">
                <a:spcBef>
                  <a:spcPct val="0"/>
                </a:spcBef>
                <a:spcAft>
                  <a:spcPts val="1400"/>
                </a:spcAft>
                <a:buFontTx/>
                <a:buChar char="•"/>
                <a:tabLst>
                  <a:tab pos="177800" algn="l"/>
                </a:tabLst>
              </a:pPr>
              <a:r>
                <a:rPr lang="en-US" sz="2000">
                  <a:solidFill>
                    <a:srgbClr val="000000"/>
                  </a:solidFill>
                  <a:latin typeface="Arial" charset="0"/>
                  <a:ea typeface="ＭＳ Ｐゴシック" pitchFamily="80" charset="-128"/>
                </a:rPr>
                <a:t>Scope of protection is          limited to plant variety</a:t>
              </a:r>
            </a:p>
            <a:p>
              <a:pPr marL="560388" lvl="2" indent="-177800" eaLnBrk="1" hangingPunct="1">
                <a:spcBef>
                  <a:spcPct val="0"/>
                </a:spcBef>
                <a:spcAft>
                  <a:spcPts val="1400"/>
                </a:spcAft>
                <a:buFontTx/>
                <a:buChar char="•"/>
                <a:tabLst>
                  <a:tab pos="177800" algn="l"/>
                </a:tabLst>
              </a:pPr>
              <a:endParaRPr lang="en-US" sz="2000">
                <a:solidFill>
                  <a:srgbClr val="000000"/>
                </a:solidFill>
                <a:latin typeface="Arial" charset="0"/>
                <a:ea typeface="ＭＳ Ｐゴシック" pitchFamily="80" charset="-128"/>
              </a:endParaRPr>
            </a:p>
          </p:txBody>
        </p:sp>
        <p:sp>
          <p:nvSpPr>
            <p:cNvPr id="94214" name="Rectangle 3"/>
            <p:cNvSpPr txBox="1">
              <a:spLocks noChangeArrowheads="1"/>
            </p:cNvSpPr>
            <p:nvPr/>
          </p:nvSpPr>
          <p:spPr bwMode="auto">
            <a:xfrm>
              <a:off x="2880" y="771"/>
              <a:ext cx="2608" cy="3226"/>
            </a:xfrm>
            <a:prstGeom prst="rect">
              <a:avLst/>
            </a:prstGeom>
            <a:noFill/>
            <a:ln w="9525">
              <a:noFill/>
              <a:miter lim="800000"/>
              <a:headEnd/>
              <a:tailEnd/>
            </a:ln>
          </p:spPr>
          <p:txBody>
            <a:bodyPr lIns="0" tIns="0" rIns="0" bIns="0">
              <a:spAutoFit/>
            </a:bodyPr>
            <a:lstStyle/>
            <a:p>
              <a:pPr marL="179388" lvl="1" indent="-177800" eaLnBrk="1" hangingPunct="1">
                <a:spcBef>
                  <a:spcPct val="0"/>
                </a:spcBef>
                <a:spcAft>
                  <a:spcPts val="1400"/>
                </a:spcAft>
                <a:tabLst>
                  <a:tab pos="177800" algn="l"/>
                </a:tabLst>
              </a:pPr>
              <a:endParaRPr lang="en-US">
                <a:solidFill>
                  <a:srgbClr val="000000"/>
                </a:solidFill>
                <a:latin typeface="Arial" charset="0"/>
                <a:ea typeface="ＭＳ Ｐゴシック" pitchFamily="80" charset="-128"/>
              </a:endParaRPr>
            </a:p>
            <a:p>
              <a:pPr marL="179388" lvl="1" indent="-177800" eaLnBrk="1" hangingPunct="1">
                <a:spcBef>
                  <a:spcPct val="0"/>
                </a:spcBef>
                <a:spcAft>
                  <a:spcPts val="1400"/>
                </a:spcAft>
                <a:tabLst>
                  <a:tab pos="177800" algn="l"/>
                </a:tabLst>
              </a:pPr>
              <a:r>
                <a:rPr lang="en-US">
                  <a:solidFill>
                    <a:srgbClr val="000000"/>
                  </a:solidFill>
                  <a:latin typeface="Arial" charset="0"/>
                  <a:ea typeface="ＭＳ Ｐゴシック" pitchFamily="80" charset="-128"/>
                </a:rPr>
                <a:t>    </a:t>
              </a:r>
              <a:r>
                <a:rPr lang="en-US" b="1">
                  <a:solidFill>
                    <a:srgbClr val="000000"/>
                  </a:solidFill>
                  <a:latin typeface="Arial" charset="0"/>
                  <a:ea typeface="ＭＳ Ｐゴシック" pitchFamily="80" charset="-128"/>
                </a:rPr>
                <a:t>Patents:</a:t>
              </a:r>
            </a:p>
            <a:p>
              <a:pPr marL="560388" lvl="2" indent="-177800" eaLnBrk="1" hangingPunct="1">
                <a:spcBef>
                  <a:spcPct val="0"/>
                </a:spcBef>
                <a:spcAft>
                  <a:spcPts val="1400"/>
                </a:spcAft>
                <a:buFontTx/>
                <a:buChar char="•"/>
                <a:tabLst>
                  <a:tab pos="177800" algn="l"/>
                </a:tabLst>
              </a:pPr>
              <a:r>
                <a:rPr lang="en-US" sz="2000">
                  <a:solidFill>
                    <a:srgbClr val="000000"/>
                  </a:solidFill>
                  <a:latin typeface="Arial" charset="0"/>
                  <a:ea typeface="ＭＳ Ｐゴシック" pitchFamily="80" charset="-128"/>
                </a:rPr>
                <a:t>Reward for a </a:t>
              </a:r>
              <a:r>
                <a:rPr lang="en-US" sz="2000" i="1">
                  <a:solidFill>
                    <a:srgbClr val="FF0000"/>
                  </a:solidFill>
                  <a:latin typeface="Arial" charset="0"/>
                  <a:ea typeface="ＭＳ Ｐゴシック" pitchFamily="80" charset="-128"/>
                </a:rPr>
                <a:t>technical </a:t>
              </a:r>
              <a:r>
                <a:rPr lang="en-US" sz="2000">
                  <a:solidFill>
                    <a:srgbClr val="000000"/>
                  </a:solidFill>
                  <a:latin typeface="Arial" charset="0"/>
                  <a:ea typeface="ＭＳ Ｐゴシック" pitchFamily="80" charset="-128"/>
                </a:rPr>
                <a:t>solution to a problem</a:t>
              </a:r>
              <a:endParaRPr lang="en-US" sz="2000">
                <a:solidFill>
                  <a:srgbClr val="FF0000"/>
                </a:solidFill>
                <a:latin typeface="Arial" charset="0"/>
                <a:ea typeface="ＭＳ Ｐゴシック" pitchFamily="80" charset="-128"/>
              </a:endParaRPr>
            </a:p>
            <a:p>
              <a:pPr marL="560388" lvl="2" indent="-177800" eaLnBrk="1" hangingPunct="1">
                <a:spcBef>
                  <a:spcPct val="0"/>
                </a:spcBef>
                <a:spcAft>
                  <a:spcPts val="1400"/>
                </a:spcAft>
                <a:buFontTx/>
                <a:buChar char="•"/>
                <a:tabLst>
                  <a:tab pos="177800" algn="l"/>
                </a:tabLst>
              </a:pPr>
              <a:r>
                <a:rPr lang="en-US" sz="2000">
                  <a:solidFill>
                    <a:srgbClr val="000000"/>
                  </a:solidFill>
                  <a:latin typeface="Arial" charset="0"/>
                  <a:ea typeface="ＭＳ Ｐゴシック" pitchFamily="80" charset="-128"/>
                </a:rPr>
                <a:t>Products / methods / use (specific trait or genetic locus)</a:t>
              </a:r>
            </a:p>
            <a:p>
              <a:pPr marL="560388" lvl="2" indent="-177800" eaLnBrk="1" hangingPunct="1">
                <a:spcBef>
                  <a:spcPct val="0"/>
                </a:spcBef>
                <a:spcAft>
                  <a:spcPts val="1400"/>
                </a:spcAft>
                <a:buFontTx/>
                <a:buChar char="•"/>
                <a:tabLst>
                  <a:tab pos="177800" algn="l"/>
                </a:tabLst>
              </a:pPr>
              <a:r>
                <a:rPr lang="en-US" sz="2000">
                  <a:solidFill>
                    <a:srgbClr val="000000"/>
                  </a:solidFill>
                  <a:latin typeface="Arial" charset="0"/>
                  <a:ea typeface="ＭＳ Ｐゴシック" pitchFamily="80" charset="-128"/>
                </a:rPr>
                <a:t>Use is </a:t>
              </a:r>
              <a:r>
                <a:rPr lang="en-US" sz="2000" i="1">
                  <a:solidFill>
                    <a:srgbClr val="FF0000"/>
                  </a:solidFill>
                  <a:latin typeface="Arial" charset="0"/>
                  <a:ea typeface="ＭＳ Ｐゴシック" pitchFamily="80" charset="-128"/>
                </a:rPr>
                <a:t>not</a:t>
              </a:r>
              <a:r>
                <a:rPr lang="en-US" sz="2000" i="1">
                  <a:solidFill>
                    <a:srgbClr val="000000"/>
                  </a:solidFill>
                  <a:latin typeface="Arial" charset="0"/>
                  <a:ea typeface="ＭＳ Ｐゴシック" pitchFamily="80" charset="-128"/>
                </a:rPr>
                <a:t> </a:t>
              </a:r>
              <a:r>
                <a:rPr lang="en-US" sz="2000">
                  <a:solidFill>
                    <a:srgbClr val="000000"/>
                  </a:solidFill>
                  <a:latin typeface="Arial" charset="0"/>
                  <a:ea typeface="ＭＳ Ｐゴシック" pitchFamily="80" charset="-128"/>
                </a:rPr>
                <a:t>allowed (discussion)</a:t>
              </a:r>
            </a:p>
            <a:p>
              <a:pPr marL="560388" lvl="2" indent="-177800" eaLnBrk="1" hangingPunct="1">
                <a:lnSpc>
                  <a:spcPct val="140000"/>
                </a:lnSpc>
                <a:spcBef>
                  <a:spcPct val="0"/>
                </a:spcBef>
                <a:spcAft>
                  <a:spcPts val="1400"/>
                </a:spcAft>
                <a:buFontTx/>
                <a:buChar char="•"/>
                <a:tabLst>
                  <a:tab pos="177800" algn="l"/>
                </a:tabLst>
              </a:pPr>
              <a:r>
                <a:rPr lang="en-US" sz="2000">
                  <a:solidFill>
                    <a:srgbClr val="000000"/>
                  </a:solidFill>
                  <a:latin typeface="Arial" charset="0"/>
                  <a:ea typeface="ＭＳ Ｐゴシック" pitchFamily="80" charset="-128"/>
                </a:rPr>
                <a:t>Thus: broader scope of protection process + products derived thereof (=plant varieties)</a:t>
              </a:r>
            </a:p>
            <a:p>
              <a:pPr marL="560388" lvl="2" indent="-177800" eaLnBrk="1" hangingPunct="1">
                <a:lnSpc>
                  <a:spcPct val="30000"/>
                </a:lnSpc>
                <a:spcBef>
                  <a:spcPct val="0"/>
                </a:spcBef>
                <a:spcAft>
                  <a:spcPts val="1400"/>
                </a:spcAft>
                <a:tabLst>
                  <a:tab pos="177800" algn="l"/>
                </a:tabLst>
              </a:pPr>
              <a:r>
                <a:rPr lang="en-US" sz="2000">
                  <a:solidFill>
                    <a:srgbClr val="000000"/>
                  </a:solidFill>
                  <a:latin typeface="Arial" charset="0"/>
                  <a:ea typeface="ＭＳ Ｐゴシック" pitchFamily="80" charset="-128"/>
                </a:rPr>
                <a:t>   </a:t>
              </a:r>
            </a:p>
          </p:txBody>
        </p:sp>
      </p:grpSp>
      <p:sp>
        <p:nvSpPr>
          <p:cNvPr id="94212" name="Text Box 7"/>
          <p:cNvSpPr txBox="1">
            <a:spLocks noChangeArrowheads="1"/>
          </p:cNvSpPr>
          <p:nvPr/>
        </p:nvSpPr>
        <p:spPr bwMode="auto">
          <a:xfrm>
            <a:off x="107950" y="6524625"/>
            <a:ext cx="4824413" cy="214313"/>
          </a:xfrm>
          <a:prstGeom prst="rect">
            <a:avLst/>
          </a:prstGeom>
          <a:noFill/>
          <a:ln w="9525">
            <a:noFill/>
            <a:miter lim="800000"/>
            <a:headEnd/>
            <a:tailEnd/>
          </a:ln>
          <a:effectLst/>
        </p:spPr>
        <p:txBody>
          <a:bodyPr>
            <a:spAutoFit/>
          </a:bodyPr>
          <a:lstStyle/>
          <a:p>
            <a:pPr>
              <a:spcBef>
                <a:spcPct val="0"/>
              </a:spcBef>
            </a:pPr>
            <a:r>
              <a:rPr lang="nl-NL" sz="800">
                <a:solidFill>
                  <a:srgbClr val="000000"/>
                </a:solidFill>
                <a:latin typeface="Arial" charset="0"/>
              </a:rPr>
              <a:t>J.J.M. Lambalk | BeNeLux SHS / Venlo / 26052011 </a:t>
            </a:r>
          </a:p>
        </p:txBody>
      </p:sp>
    </p:spTree>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15"/>
          <p:cNvSpPr txBox="1">
            <a:spLocks noChangeArrowheads="1"/>
          </p:cNvSpPr>
          <p:nvPr/>
        </p:nvSpPr>
        <p:spPr bwMode="auto">
          <a:xfrm>
            <a:off x="60325" y="6562725"/>
            <a:ext cx="184150" cy="214313"/>
          </a:xfrm>
          <a:prstGeom prst="rect">
            <a:avLst/>
          </a:prstGeom>
          <a:noFill/>
          <a:ln w="9525">
            <a:noFill/>
            <a:miter lim="800000"/>
            <a:headEnd/>
            <a:tailEnd/>
          </a:ln>
          <a:effectLst/>
        </p:spPr>
        <p:txBody>
          <a:bodyPr wrap="none">
            <a:spAutoFit/>
          </a:bodyPr>
          <a:lstStyle/>
          <a:p>
            <a:pPr>
              <a:spcBef>
                <a:spcPct val="0"/>
              </a:spcBef>
            </a:pPr>
            <a:endParaRPr lang="nl-NL" sz="800">
              <a:solidFill>
                <a:srgbClr val="000000"/>
              </a:solidFill>
              <a:latin typeface="Arial" charset="0"/>
              <a:ea typeface="ＭＳ Ｐゴシック" pitchFamily="80" charset="-128"/>
            </a:endParaRPr>
          </a:p>
        </p:txBody>
      </p:sp>
      <p:sp>
        <p:nvSpPr>
          <p:cNvPr id="95235" name="Text Box 19"/>
          <p:cNvSpPr txBox="1">
            <a:spLocks noChangeArrowheads="1"/>
          </p:cNvSpPr>
          <p:nvPr/>
        </p:nvSpPr>
        <p:spPr bwMode="auto">
          <a:xfrm>
            <a:off x="655638" y="458788"/>
            <a:ext cx="4508500" cy="355600"/>
          </a:xfrm>
          <a:prstGeom prst="rect">
            <a:avLst/>
          </a:prstGeom>
          <a:noFill/>
          <a:ln w="9525" algn="ctr">
            <a:noFill/>
            <a:miter lim="800000"/>
            <a:headEnd/>
            <a:tailEnd/>
          </a:ln>
          <a:effectLst/>
        </p:spPr>
        <p:txBody>
          <a:bodyPr wrap="none" lIns="0" tIns="0" rIns="0" bIns="0">
            <a:spAutoFit/>
          </a:bodyPr>
          <a:lstStyle/>
          <a:p>
            <a:pPr eaLnBrk="1" hangingPunct="1">
              <a:lnSpc>
                <a:spcPts val="2800"/>
              </a:lnSpc>
              <a:spcBef>
                <a:spcPct val="0"/>
              </a:spcBef>
              <a:spcAft>
                <a:spcPts val="1400"/>
              </a:spcAft>
              <a:tabLst>
                <a:tab pos="1620838" algn="l"/>
              </a:tabLst>
            </a:pPr>
            <a:r>
              <a:rPr lang="nl-NL" sz="3200" b="1">
                <a:solidFill>
                  <a:srgbClr val="000000"/>
                </a:solidFill>
                <a:latin typeface="Arial" charset="0"/>
              </a:rPr>
              <a:t>IP portfolio Enza Zaden</a:t>
            </a:r>
          </a:p>
        </p:txBody>
      </p:sp>
      <p:sp>
        <p:nvSpPr>
          <p:cNvPr id="95236" name="Text Box 20"/>
          <p:cNvSpPr txBox="1">
            <a:spLocks noChangeArrowheads="1"/>
          </p:cNvSpPr>
          <p:nvPr/>
        </p:nvSpPr>
        <p:spPr bwMode="auto">
          <a:xfrm>
            <a:off x="630238" y="2030413"/>
            <a:ext cx="6561137" cy="2279650"/>
          </a:xfrm>
          <a:prstGeom prst="rect">
            <a:avLst/>
          </a:prstGeom>
          <a:noFill/>
          <a:ln w="9525" algn="ctr">
            <a:noFill/>
            <a:miter lim="800000"/>
            <a:headEnd/>
            <a:tailEnd/>
          </a:ln>
          <a:effectLst/>
        </p:spPr>
        <p:txBody>
          <a:bodyPr lIns="0" tIns="0" rIns="0" bIns="0">
            <a:spAutoFit/>
          </a:bodyPr>
          <a:lstStyle/>
          <a:p>
            <a:pPr eaLnBrk="1" hangingPunct="1">
              <a:lnSpc>
                <a:spcPct val="150000"/>
              </a:lnSpc>
              <a:spcBef>
                <a:spcPct val="0"/>
              </a:spcBef>
              <a:spcAft>
                <a:spcPts val="1400"/>
              </a:spcAft>
              <a:tabLst>
                <a:tab pos="1620838" algn="l"/>
              </a:tabLst>
            </a:pPr>
            <a:r>
              <a:rPr lang="nl-NL" sz="2800">
                <a:solidFill>
                  <a:srgbClr val="000000"/>
                </a:solidFill>
                <a:latin typeface="Arial" charset="0"/>
                <a:cs typeface="Arial" charset="0"/>
              </a:rPr>
              <a:t>• EU breeders rights (2008-2010): 132</a:t>
            </a:r>
          </a:p>
          <a:p>
            <a:pPr eaLnBrk="1" hangingPunct="1">
              <a:lnSpc>
                <a:spcPct val="150000"/>
              </a:lnSpc>
              <a:spcBef>
                <a:spcPct val="0"/>
              </a:spcBef>
              <a:spcAft>
                <a:spcPts val="1400"/>
              </a:spcAft>
              <a:tabLst>
                <a:tab pos="1620838" algn="l"/>
              </a:tabLst>
            </a:pPr>
            <a:r>
              <a:rPr lang="nl-NL" sz="2800">
                <a:solidFill>
                  <a:srgbClr val="000000"/>
                </a:solidFill>
                <a:latin typeface="Arial" charset="0"/>
                <a:cs typeface="Arial" charset="0"/>
              </a:rPr>
              <a:t>• USA utility patent		      :     7</a:t>
            </a:r>
          </a:p>
          <a:p>
            <a:pPr eaLnBrk="1" hangingPunct="1">
              <a:lnSpc>
                <a:spcPct val="150000"/>
              </a:lnSpc>
              <a:spcBef>
                <a:spcPct val="0"/>
              </a:spcBef>
              <a:spcAft>
                <a:spcPts val="1400"/>
              </a:spcAft>
              <a:tabLst>
                <a:tab pos="1620838" algn="l"/>
              </a:tabLst>
            </a:pPr>
            <a:r>
              <a:rPr lang="nl-NL" sz="2800">
                <a:solidFill>
                  <a:srgbClr val="000000"/>
                </a:solidFill>
                <a:latin typeface="Arial" charset="0"/>
                <a:cs typeface="Arial" charset="0"/>
              </a:rPr>
              <a:t>• Patents - patent applications     :   11</a:t>
            </a:r>
          </a:p>
        </p:txBody>
      </p:sp>
      <p:sp>
        <p:nvSpPr>
          <p:cNvPr id="95237" name="Text Box 21"/>
          <p:cNvSpPr txBox="1">
            <a:spLocks noChangeArrowheads="1"/>
          </p:cNvSpPr>
          <p:nvPr/>
        </p:nvSpPr>
        <p:spPr bwMode="auto">
          <a:xfrm>
            <a:off x="107950" y="6524625"/>
            <a:ext cx="4824413" cy="214313"/>
          </a:xfrm>
          <a:prstGeom prst="rect">
            <a:avLst/>
          </a:prstGeom>
          <a:noFill/>
          <a:ln w="9525">
            <a:noFill/>
            <a:miter lim="800000"/>
            <a:headEnd/>
            <a:tailEnd/>
          </a:ln>
          <a:effectLst/>
        </p:spPr>
        <p:txBody>
          <a:bodyPr>
            <a:spAutoFit/>
          </a:bodyPr>
          <a:lstStyle/>
          <a:p>
            <a:pPr>
              <a:spcBef>
                <a:spcPct val="0"/>
              </a:spcBef>
            </a:pPr>
            <a:r>
              <a:rPr lang="nl-NL" sz="800">
                <a:solidFill>
                  <a:srgbClr val="000000"/>
                </a:solidFill>
                <a:latin typeface="Arial" charset="0"/>
              </a:rPr>
              <a:t>J.J.M. Lambalk | BeNeLux SHS / Venlo / 26052011 </a:t>
            </a: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7"/>
          <p:cNvSpPr txBox="1">
            <a:spLocks noChangeArrowheads="1"/>
          </p:cNvSpPr>
          <p:nvPr/>
        </p:nvSpPr>
        <p:spPr bwMode="auto">
          <a:xfrm>
            <a:off x="912813" y="188913"/>
            <a:ext cx="6761162" cy="825500"/>
          </a:xfrm>
          <a:prstGeom prst="rect">
            <a:avLst/>
          </a:prstGeom>
          <a:noFill/>
          <a:ln w="9525" algn="ctr">
            <a:noFill/>
            <a:miter lim="800000"/>
            <a:headEnd/>
            <a:tailEnd/>
          </a:ln>
          <a:effectLst/>
        </p:spPr>
        <p:txBody>
          <a:bodyPr wrap="none" lIns="0" tIns="0" rIns="0" bIns="0">
            <a:spAutoFit/>
          </a:bodyPr>
          <a:lstStyle/>
          <a:p>
            <a:pPr algn="ctr" eaLnBrk="1" hangingPunct="1">
              <a:lnSpc>
                <a:spcPts val="2800"/>
              </a:lnSpc>
              <a:spcBef>
                <a:spcPct val="0"/>
              </a:spcBef>
              <a:spcAft>
                <a:spcPts val="1400"/>
              </a:spcAft>
              <a:tabLst>
                <a:tab pos="1620838" algn="l"/>
              </a:tabLst>
            </a:pPr>
            <a:r>
              <a:rPr lang="en-US" sz="3200" b="1">
                <a:solidFill>
                  <a:srgbClr val="000000"/>
                </a:solidFill>
                <a:latin typeface="Arial" charset="0"/>
              </a:rPr>
              <a:t>Current NL discussion on </a:t>
            </a:r>
          </a:p>
          <a:p>
            <a:pPr algn="ctr" eaLnBrk="1" hangingPunct="1">
              <a:lnSpc>
                <a:spcPct val="60000"/>
              </a:lnSpc>
              <a:spcBef>
                <a:spcPct val="0"/>
              </a:spcBef>
              <a:spcAft>
                <a:spcPts val="1400"/>
              </a:spcAft>
              <a:tabLst>
                <a:tab pos="1620838" algn="l"/>
              </a:tabLst>
            </a:pPr>
            <a:r>
              <a:rPr lang="en-US" sz="3200" b="1">
                <a:solidFill>
                  <a:srgbClr val="000000"/>
                </a:solidFill>
                <a:latin typeface="Arial" charset="0"/>
              </a:rPr>
              <a:t>‘patents and plant breeders rights’ </a:t>
            </a:r>
            <a:endParaRPr lang="nl-NL" sz="3200" b="1">
              <a:solidFill>
                <a:srgbClr val="000000"/>
              </a:solidFill>
              <a:latin typeface="Arial" charset="0"/>
            </a:endParaRPr>
          </a:p>
        </p:txBody>
      </p:sp>
      <p:pic>
        <p:nvPicPr>
          <p:cNvPr id="96259" name="Picture 14" descr="Veredelde Zaken"/>
          <p:cNvPicPr>
            <a:picLocks noChangeAspect="1" noChangeArrowheads="1"/>
          </p:cNvPicPr>
          <p:nvPr/>
        </p:nvPicPr>
        <p:blipFill>
          <a:blip r:embed="rId2"/>
          <a:srcRect/>
          <a:stretch>
            <a:fillRect/>
          </a:stretch>
        </p:blipFill>
        <p:spPr bwMode="auto">
          <a:xfrm>
            <a:off x="2490788" y="1165225"/>
            <a:ext cx="3997325" cy="5656263"/>
          </a:xfrm>
          <a:prstGeom prst="rect">
            <a:avLst/>
          </a:prstGeom>
          <a:noFill/>
          <a:ln w="9525">
            <a:noFill/>
            <a:miter lim="800000"/>
            <a:headEnd/>
            <a:tailEnd/>
          </a:ln>
        </p:spPr>
      </p:pic>
      <p:sp>
        <p:nvSpPr>
          <p:cNvPr id="96260" name="Text Box 15"/>
          <p:cNvSpPr txBox="1">
            <a:spLocks noChangeArrowheads="1"/>
          </p:cNvSpPr>
          <p:nvPr/>
        </p:nvSpPr>
        <p:spPr bwMode="auto">
          <a:xfrm>
            <a:off x="7938" y="6602413"/>
            <a:ext cx="4824412" cy="214312"/>
          </a:xfrm>
          <a:prstGeom prst="rect">
            <a:avLst/>
          </a:prstGeom>
          <a:noFill/>
          <a:ln w="9525">
            <a:noFill/>
            <a:miter lim="800000"/>
            <a:headEnd/>
            <a:tailEnd/>
          </a:ln>
          <a:effectLst/>
        </p:spPr>
        <p:txBody>
          <a:bodyPr>
            <a:spAutoFit/>
          </a:bodyPr>
          <a:lstStyle/>
          <a:p>
            <a:pPr>
              <a:spcBef>
                <a:spcPct val="0"/>
              </a:spcBef>
            </a:pPr>
            <a:r>
              <a:rPr lang="nl-NL" sz="800">
                <a:solidFill>
                  <a:srgbClr val="000000"/>
                </a:solidFill>
                <a:latin typeface="Arial" charset="0"/>
              </a:rPr>
              <a:t>J.J.M. Lambalk | BeNeLux SHS / Venlo / 26052011 </a:t>
            </a:r>
          </a:p>
        </p:txBody>
      </p:sp>
    </p:spTree>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7" descr="Trenchwar"/>
          <p:cNvPicPr>
            <a:picLocks noChangeAspect="1" noChangeArrowheads="1"/>
          </p:cNvPicPr>
          <p:nvPr/>
        </p:nvPicPr>
        <p:blipFill>
          <a:blip r:embed="rId2"/>
          <a:srcRect/>
          <a:stretch>
            <a:fillRect/>
          </a:stretch>
        </p:blipFill>
        <p:spPr bwMode="auto">
          <a:xfrm>
            <a:off x="409575" y="1149350"/>
            <a:ext cx="8070850" cy="5705475"/>
          </a:xfrm>
          <a:prstGeom prst="rect">
            <a:avLst/>
          </a:prstGeom>
          <a:noFill/>
          <a:ln w="9525">
            <a:noFill/>
            <a:miter lim="800000"/>
            <a:headEnd/>
            <a:tailEnd/>
          </a:ln>
        </p:spPr>
      </p:pic>
      <p:sp>
        <p:nvSpPr>
          <p:cNvPr id="97283" name="Text Box 5"/>
          <p:cNvSpPr txBox="1">
            <a:spLocks noChangeArrowheads="1"/>
          </p:cNvSpPr>
          <p:nvPr/>
        </p:nvSpPr>
        <p:spPr bwMode="auto">
          <a:xfrm>
            <a:off x="107950" y="6524625"/>
            <a:ext cx="4824413" cy="214313"/>
          </a:xfrm>
          <a:prstGeom prst="rect">
            <a:avLst/>
          </a:prstGeom>
          <a:noFill/>
          <a:ln w="9525">
            <a:noFill/>
            <a:miter lim="800000"/>
            <a:headEnd/>
            <a:tailEnd/>
          </a:ln>
          <a:effectLst/>
        </p:spPr>
        <p:txBody>
          <a:bodyPr>
            <a:spAutoFit/>
          </a:bodyPr>
          <a:lstStyle/>
          <a:p>
            <a:pPr>
              <a:spcBef>
                <a:spcPct val="0"/>
              </a:spcBef>
            </a:pPr>
            <a:r>
              <a:rPr lang="nl-NL" sz="800">
                <a:solidFill>
                  <a:srgbClr val="000000"/>
                </a:solidFill>
                <a:latin typeface="Arial" charset="0"/>
              </a:rPr>
              <a:t>J.J.M. Lambalk | BeNeLux SHS / Venlo / 26052011 </a:t>
            </a:r>
          </a:p>
        </p:txBody>
      </p:sp>
      <p:sp>
        <p:nvSpPr>
          <p:cNvPr id="97284" name="Text Box 8"/>
          <p:cNvSpPr txBox="1">
            <a:spLocks noChangeArrowheads="1"/>
          </p:cNvSpPr>
          <p:nvPr/>
        </p:nvSpPr>
        <p:spPr bwMode="auto">
          <a:xfrm>
            <a:off x="1216025" y="446088"/>
            <a:ext cx="6064250" cy="355600"/>
          </a:xfrm>
          <a:prstGeom prst="rect">
            <a:avLst/>
          </a:prstGeom>
          <a:noFill/>
          <a:ln w="9525" algn="ctr">
            <a:noFill/>
            <a:miter lim="800000"/>
            <a:headEnd/>
            <a:tailEnd/>
          </a:ln>
          <a:effectLst/>
        </p:spPr>
        <p:txBody>
          <a:bodyPr wrap="none" lIns="0" tIns="0" rIns="0" bIns="0">
            <a:spAutoFit/>
          </a:bodyPr>
          <a:lstStyle/>
          <a:p>
            <a:pPr eaLnBrk="1" hangingPunct="1">
              <a:lnSpc>
                <a:spcPts val="2800"/>
              </a:lnSpc>
              <a:spcBef>
                <a:spcPct val="0"/>
              </a:spcBef>
              <a:spcAft>
                <a:spcPts val="1400"/>
              </a:spcAft>
              <a:tabLst>
                <a:tab pos="1620838" algn="l"/>
              </a:tabLst>
            </a:pPr>
            <a:r>
              <a:rPr lang="nl-NL" sz="3200" b="1">
                <a:solidFill>
                  <a:srgbClr val="000000"/>
                </a:solidFill>
                <a:latin typeface="Arial" charset="0"/>
              </a:rPr>
              <a:t>Trenchwar: ‘big against small?’</a:t>
            </a:r>
          </a:p>
        </p:txBody>
      </p:sp>
    </p:spTree>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4"/>
          <p:cNvSpPr txBox="1">
            <a:spLocks noChangeArrowheads="1"/>
          </p:cNvSpPr>
          <p:nvPr/>
        </p:nvSpPr>
        <p:spPr bwMode="auto">
          <a:xfrm>
            <a:off x="1395413" y="2936875"/>
            <a:ext cx="6230937" cy="609600"/>
          </a:xfrm>
          <a:prstGeom prst="rect">
            <a:avLst/>
          </a:prstGeom>
          <a:noFill/>
          <a:ln w="9525" algn="ctr">
            <a:noFill/>
            <a:miter lim="800000"/>
            <a:headEnd/>
            <a:tailEnd/>
          </a:ln>
          <a:effectLst/>
        </p:spPr>
        <p:txBody>
          <a:bodyPr wrap="none" lIns="0" tIns="0" rIns="0" bIns="0">
            <a:spAutoFit/>
          </a:bodyPr>
          <a:lstStyle/>
          <a:p>
            <a:pPr eaLnBrk="1" hangingPunct="1">
              <a:spcBef>
                <a:spcPct val="0"/>
              </a:spcBef>
              <a:spcAft>
                <a:spcPts val="1400"/>
              </a:spcAft>
              <a:tabLst>
                <a:tab pos="1620838" algn="l"/>
              </a:tabLst>
            </a:pPr>
            <a:r>
              <a:rPr lang="en-US" sz="4000" b="1">
                <a:solidFill>
                  <a:srgbClr val="000000"/>
                </a:solidFill>
                <a:latin typeface="Arial" charset="0"/>
              </a:rPr>
              <a:t>Opinion Enza Zaden only!</a:t>
            </a:r>
            <a:endParaRPr lang="nl-NL" sz="4000" b="1">
              <a:solidFill>
                <a:srgbClr val="000000"/>
              </a:solidFill>
              <a:latin typeface="Arial" charset="0"/>
            </a:endParaRPr>
          </a:p>
        </p:txBody>
      </p:sp>
      <p:sp>
        <p:nvSpPr>
          <p:cNvPr id="98307" name="Text Box 5"/>
          <p:cNvSpPr txBox="1">
            <a:spLocks noChangeArrowheads="1"/>
          </p:cNvSpPr>
          <p:nvPr/>
        </p:nvSpPr>
        <p:spPr bwMode="auto">
          <a:xfrm>
            <a:off x="107950" y="6524625"/>
            <a:ext cx="4824413" cy="214313"/>
          </a:xfrm>
          <a:prstGeom prst="rect">
            <a:avLst/>
          </a:prstGeom>
          <a:noFill/>
          <a:ln w="9525">
            <a:noFill/>
            <a:miter lim="800000"/>
            <a:headEnd/>
            <a:tailEnd/>
          </a:ln>
          <a:effectLst/>
        </p:spPr>
        <p:txBody>
          <a:bodyPr>
            <a:spAutoFit/>
          </a:bodyPr>
          <a:lstStyle/>
          <a:p>
            <a:pPr>
              <a:spcBef>
                <a:spcPct val="0"/>
              </a:spcBef>
            </a:pPr>
            <a:r>
              <a:rPr lang="nl-NL" sz="800">
                <a:solidFill>
                  <a:srgbClr val="000000"/>
                </a:solidFill>
                <a:latin typeface="Arial" charset="0"/>
              </a:rPr>
              <a:t>J.J.M. Lambalk | BeNeLux SHS / Venlo / 26052011 </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mtClean="0"/>
              <a:t>Trends in the sector</a:t>
            </a:r>
          </a:p>
        </p:txBody>
      </p:sp>
      <p:sp>
        <p:nvSpPr>
          <p:cNvPr id="44035" name="Rectangle 3"/>
          <p:cNvSpPr>
            <a:spLocks noGrp="1" noChangeArrowheads="1"/>
          </p:cNvSpPr>
          <p:nvPr>
            <p:ph type="body" idx="1"/>
          </p:nvPr>
        </p:nvSpPr>
        <p:spPr/>
        <p:txBody>
          <a:bodyPr/>
          <a:lstStyle/>
          <a:p>
            <a:r>
              <a:rPr lang="en-US" smtClean="0"/>
              <a:t>Mid 1970s: modern plant biotechnology emerges</a:t>
            </a:r>
          </a:p>
          <a:p>
            <a:endParaRPr lang="en-US" smtClean="0"/>
          </a:p>
          <a:p>
            <a:r>
              <a:rPr lang="en-US" smtClean="0"/>
              <a:t>Late 1970s: first mergers and acquisitions in the seed industry</a:t>
            </a:r>
          </a:p>
          <a:p>
            <a:endParaRPr lang="en-US" smtClean="0"/>
          </a:p>
          <a:p>
            <a:r>
              <a:rPr lang="en-US" smtClean="0"/>
              <a:t>From 1980s: patenting of living organisms – genes – bio- technologies; strengthening of PBR</a:t>
            </a:r>
          </a:p>
          <a:p>
            <a:pPr>
              <a:buFont typeface="Wingdings" pitchFamily="2" charset="2"/>
              <a:buNone/>
            </a:pPr>
            <a:endParaRPr lang="en-US" smtClean="0"/>
          </a:p>
        </p:txBody>
      </p:sp>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4"/>
          <p:cNvSpPr txBox="1">
            <a:spLocks noChangeArrowheads="1"/>
          </p:cNvSpPr>
          <p:nvPr/>
        </p:nvSpPr>
        <p:spPr bwMode="auto">
          <a:xfrm>
            <a:off x="328613" y="2438400"/>
            <a:ext cx="7900987" cy="1685925"/>
          </a:xfrm>
          <a:prstGeom prst="rect">
            <a:avLst/>
          </a:prstGeom>
          <a:noFill/>
          <a:ln w="9525" algn="ctr">
            <a:noFill/>
            <a:miter lim="800000"/>
            <a:headEnd/>
            <a:tailEnd/>
          </a:ln>
          <a:effectLst/>
        </p:spPr>
        <p:txBody>
          <a:bodyPr wrap="none" lIns="0" tIns="0" rIns="0" bIns="0">
            <a:spAutoFit/>
          </a:bodyPr>
          <a:lstStyle/>
          <a:p>
            <a:pPr eaLnBrk="1" hangingPunct="1">
              <a:lnSpc>
                <a:spcPts val="2800"/>
              </a:lnSpc>
              <a:spcBef>
                <a:spcPct val="0"/>
              </a:spcBef>
              <a:spcAft>
                <a:spcPts val="1400"/>
              </a:spcAft>
              <a:tabLst>
                <a:tab pos="1620838" algn="l"/>
              </a:tabLst>
            </a:pPr>
            <a:r>
              <a:rPr lang="en-US" sz="3200">
                <a:solidFill>
                  <a:srgbClr val="000000"/>
                </a:solidFill>
                <a:latin typeface="Arial" charset="0"/>
                <a:cs typeface="Arial" charset="0"/>
              </a:rPr>
              <a:t>• Focus on similarities instead of differences</a:t>
            </a:r>
          </a:p>
          <a:p>
            <a:pPr eaLnBrk="1" hangingPunct="1">
              <a:spcBef>
                <a:spcPct val="0"/>
              </a:spcBef>
              <a:spcAft>
                <a:spcPts val="1400"/>
              </a:spcAft>
              <a:tabLst>
                <a:tab pos="1620838" algn="l"/>
              </a:tabLst>
            </a:pPr>
            <a:r>
              <a:rPr lang="en-US" sz="3200">
                <a:solidFill>
                  <a:srgbClr val="000000"/>
                </a:solidFill>
                <a:latin typeface="Arial" charset="0"/>
                <a:cs typeface="Arial" charset="0"/>
              </a:rPr>
              <a:t>• What can be changed (quickly)?</a:t>
            </a:r>
          </a:p>
          <a:p>
            <a:pPr eaLnBrk="1" hangingPunct="1">
              <a:spcBef>
                <a:spcPct val="0"/>
              </a:spcBef>
              <a:spcAft>
                <a:spcPts val="1400"/>
              </a:spcAft>
              <a:tabLst>
                <a:tab pos="1620838" algn="l"/>
              </a:tabLst>
            </a:pPr>
            <a:r>
              <a:rPr lang="en-US" sz="3200">
                <a:solidFill>
                  <a:srgbClr val="000000"/>
                </a:solidFill>
                <a:latin typeface="Arial" charset="0"/>
                <a:cs typeface="Arial" charset="0"/>
              </a:rPr>
              <a:t>• Mutual agreements</a:t>
            </a:r>
            <a:endParaRPr lang="nl-NL" sz="3200">
              <a:solidFill>
                <a:srgbClr val="000000"/>
              </a:solidFill>
              <a:latin typeface="Arial" charset="0"/>
            </a:endParaRPr>
          </a:p>
        </p:txBody>
      </p:sp>
      <p:sp>
        <p:nvSpPr>
          <p:cNvPr id="99331" name="Text Box 5"/>
          <p:cNvSpPr txBox="1">
            <a:spLocks noChangeArrowheads="1"/>
          </p:cNvSpPr>
          <p:nvPr/>
        </p:nvSpPr>
        <p:spPr bwMode="auto">
          <a:xfrm>
            <a:off x="107950" y="6524625"/>
            <a:ext cx="4824413" cy="214313"/>
          </a:xfrm>
          <a:prstGeom prst="rect">
            <a:avLst/>
          </a:prstGeom>
          <a:noFill/>
          <a:ln w="9525">
            <a:noFill/>
            <a:miter lim="800000"/>
            <a:headEnd/>
            <a:tailEnd/>
          </a:ln>
          <a:effectLst/>
        </p:spPr>
        <p:txBody>
          <a:bodyPr>
            <a:spAutoFit/>
          </a:bodyPr>
          <a:lstStyle/>
          <a:p>
            <a:pPr>
              <a:spcBef>
                <a:spcPct val="0"/>
              </a:spcBef>
            </a:pPr>
            <a:r>
              <a:rPr lang="nl-NL" sz="800">
                <a:solidFill>
                  <a:srgbClr val="000000"/>
                </a:solidFill>
                <a:latin typeface="Arial" charset="0"/>
              </a:rPr>
              <a:t>J.J.M. Lambalk | BeNeLux SHS / Venlo / 26052011 </a:t>
            </a:r>
          </a:p>
        </p:txBody>
      </p:sp>
      <p:sp>
        <p:nvSpPr>
          <p:cNvPr id="99332" name="Text Box 7"/>
          <p:cNvSpPr txBox="1">
            <a:spLocks noChangeArrowheads="1"/>
          </p:cNvSpPr>
          <p:nvPr/>
        </p:nvSpPr>
        <p:spPr bwMode="auto">
          <a:xfrm>
            <a:off x="382588" y="447675"/>
            <a:ext cx="7594600" cy="355600"/>
          </a:xfrm>
          <a:prstGeom prst="rect">
            <a:avLst/>
          </a:prstGeom>
          <a:noFill/>
          <a:ln w="9525" algn="ctr">
            <a:noFill/>
            <a:miter lim="800000"/>
            <a:headEnd/>
            <a:tailEnd/>
          </a:ln>
          <a:effectLst/>
        </p:spPr>
        <p:txBody>
          <a:bodyPr wrap="none" lIns="0" tIns="0" rIns="0" bIns="0">
            <a:spAutoFit/>
          </a:bodyPr>
          <a:lstStyle/>
          <a:p>
            <a:pPr eaLnBrk="1" hangingPunct="1">
              <a:lnSpc>
                <a:spcPts val="2800"/>
              </a:lnSpc>
              <a:spcBef>
                <a:spcPct val="0"/>
              </a:spcBef>
              <a:spcAft>
                <a:spcPts val="1400"/>
              </a:spcAft>
              <a:tabLst>
                <a:tab pos="1620838" algn="l"/>
              </a:tabLst>
            </a:pPr>
            <a:r>
              <a:rPr lang="en-US" sz="3200" b="1">
                <a:solidFill>
                  <a:srgbClr val="000000"/>
                </a:solidFill>
                <a:latin typeface="Arial" charset="0"/>
              </a:rPr>
              <a:t>Is there a best solution for everybody?!</a:t>
            </a:r>
            <a:endParaRPr lang="nl-NL" sz="3200" b="1">
              <a:solidFill>
                <a:srgbClr val="000000"/>
              </a:solidFill>
              <a:latin typeface="Arial" charset="0"/>
            </a:endParaRPr>
          </a:p>
        </p:txBody>
      </p:sp>
    </p:spTree>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4"/>
          <p:cNvSpPr txBox="1">
            <a:spLocks noChangeArrowheads="1"/>
          </p:cNvSpPr>
          <p:nvPr/>
        </p:nvSpPr>
        <p:spPr bwMode="auto">
          <a:xfrm>
            <a:off x="487363" y="2417763"/>
            <a:ext cx="8261350" cy="1735137"/>
          </a:xfrm>
          <a:prstGeom prst="rect">
            <a:avLst/>
          </a:prstGeom>
          <a:noFill/>
          <a:ln w="9525" algn="ctr">
            <a:noFill/>
            <a:miter lim="800000"/>
            <a:headEnd/>
            <a:tailEnd/>
          </a:ln>
          <a:effectLst/>
        </p:spPr>
        <p:txBody>
          <a:bodyPr wrap="none" lIns="0" tIns="0" rIns="0" bIns="0">
            <a:spAutoFit/>
          </a:bodyPr>
          <a:lstStyle/>
          <a:p>
            <a:pPr eaLnBrk="1" hangingPunct="1">
              <a:lnSpc>
                <a:spcPts val="2800"/>
              </a:lnSpc>
              <a:spcBef>
                <a:spcPct val="0"/>
              </a:spcBef>
              <a:spcAft>
                <a:spcPts val="1400"/>
              </a:spcAft>
              <a:tabLst>
                <a:tab pos="1620838" algn="l"/>
              </a:tabLst>
            </a:pPr>
            <a:r>
              <a:rPr lang="en-US" sz="3200">
                <a:solidFill>
                  <a:srgbClr val="000000"/>
                </a:solidFill>
                <a:latin typeface="Arial" charset="0"/>
                <a:cs typeface="Arial" charset="0"/>
              </a:rPr>
              <a:t>• Patentability of native- and non-native traits?</a:t>
            </a:r>
          </a:p>
          <a:p>
            <a:pPr eaLnBrk="1" hangingPunct="1">
              <a:lnSpc>
                <a:spcPct val="150000"/>
              </a:lnSpc>
              <a:spcBef>
                <a:spcPct val="0"/>
              </a:spcBef>
              <a:spcAft>
                <a:spcPts val="1400"/>
              </a:spcAft>
              <a:tabLst>
                <a:tab pos="1620838" algn="l"/>
              </a:tabLst>
            </a:pPr>
            <a:r>
              <a:rPr lang="en-US" sz="3200">
                <a:solidFill>
                  <a:srgbClr val="000000"/>
                </a:solidFill>
                <a:latin typeface="Arial" charset="0"/>
                <a:cs typeface="Arial" charset="0"/>
              </a:rPr>
              <a:t>• The only IP possibility to protect plant</a:t>
            </a:r>
          </a:p>
          <a:p>
            <a:pPr eaLnBrk="1" hangingPunct="1">
              <a:lnSpc>
                <a:spcPct val="60000"/>
              </a:lnSpc>
              <a:spcBef>
                <a:spcPct val="0"/>
              </a:spcBef>
              <a:spcAft>
                <a:spcPts val="1400"/>
              </a:spcAft>
              <a:tabLst>
                <a:tab pos="1620838" algn="l"/>
              </a:tabLst>
            </a:pPr>
            <a:r>
              <a:rPr lang="en-US" sz="3200">
                <a:solidFill>
                  <a:srgbClr val="000000"/>
                </a:solidFill>
                <a:latin typeface="Arial" charset="0"/>
                <a:cs typeface="Arial" charset="0"/>
              </a:rPr>
              <a:t>  varieties is PBR?</a:t>
            </a:r>
          </a:p>
        </p:txBody>
      </p:sp>
      <p:sp>
        <p:nvSpPr>
          <p:cNvPr id="100355" name="Text Box 5"/>
          <p:cNvSpPr txBox="1">
            <a:spLocks noChangeArrowheads="1"/>
          </p:cNvSpPr>
          <p:nvPr/>
        </p:nvSpPr>
        <p:spPr bwMode="auto">
          <a:xfrm>
            <a:off x="107950" y="6524625"/>
            <a:ext cx="4824413" cy="214313"/>
          </a:xfrm>
          <a:prstGeom prst="rect">
            <a:avLst/>
          </a:prstGeom>
          <a:noFill/>
          <a:ln w="9525">
            <a:noFill/>
            <a:miter lim="800000"/>
            <a:headEnd/>
            <a:tailEnd/>
          </a:ln>
          <a:effectLst/>
        </p:spPr>
        <p:txBody>
          <a:bodyPr>
            <a:spAutoFit/>
          </a:bodyPr>
          <a:lstStyle/>
          <a:p>
            <a:pPr>
              <a:spcBef>
                <a:spcPct val="0"/>
              </a:spcBef>
            </a:pPr>
            <a:r>
              <a:rPr lang="nl-NL" sz="800">
                <a:solidFill>
                  <a:srgbClr val="000000"/>
                </a:solidFill>
                <a:latin typeface="Arial" charset="0"/>
              </a:rPr>
              <a:t>J.J.M. Lambalk | BeNeLux SHS / Venlo / 26052011 </a:t>
            </a:r>
          </a:p>
        </p:txBody>
      </p:sp>
      <p:sp>
        <p:nvSpPr>
          <p:cNvPr id="100356" name="Text Box 6"/>
          <p:cNvSpPr txBox="1">
            <a:spLocks noChangeArrowheads="1"/>
          </p:cNvSpPr>
          <p:nvPr/>
        </p:nvSpPr>
        <p:spPr bwMode="auto">
          <a:xfrm>
            <a:off x="503238" y="458788"/>
            <a:ext cx="6196012" cy="355600"/>
          </a:xfrm>
          <a:prstGeom prst="rect">
            <a:avLst/>
          </a:prstGeom>
          <a:noFill/>
          <a:ln w="9525" algn="ctr">
            <a:noFill/>
            <a:miter lim="800000"/>
            <a:headEnd/>
            <a:tailEnd/>
          </a:ln>
          <a:effectLst/>
        </p:spPr>
        <p:txBody>
          <a:bodyPr wrap="none" lIns="0" tIns="0" rIns="0" bIns="0">
            <a:spAutoFit/>
          </a:bodyPr>
          <a:lstStyle/>
          <a:p>
            <a:pPr eaLnBrk="1" hangingPunct="1">
              <a:lnSpc>
                <a:spcPts val="2800"/>
              </a:lnSpc>
              <a:spcBef>
                <a:spcPct val="0"/>
              </a:spcBef>
              <a:spcAft>
                <a:spcPts val="1400"/>
              </a:spcAft>
              <a:tabLst>
                <a:tab pos="1620838" algn="l"/>
              </a:tabLst>
            </a:pPr>
            <a:r>
              <a:rPr lang="en-US" sz="3200" b="1">
                <a:solidFill>
                  <a:srgbClr val="000000"/>
                </a:solidFill>
                <a:latin typeface="Arial" charset="0"/>
              </a:rPr>
              <a:t>What can be changed (quickly)?</a:t>
            </a:r>
            <a:endParaRPr lang="nl-NL" sz="3200" b="1">
              <a:solidFill>
                <a:srgbClr val="000000"/>
              </a:solidFill>
              <a:latin typeface="Arial" charset="0"/>
            </a:endParaRPr>
          </a:p>
        </p:txBody>
      </p:sp>
    </p:spTree>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4"/>
          <p:cNvSpPr txBox="1">
            <a:spLocks noChangeArrowheads="1"/>
          </p:cNvSpPr>
          <p:nvPr/>
        </p:nvSpPr>
        <p:spPr bwMode="auto">
          <a:xfrm>
            <a:off x="611188" y="2708275"/>
            <a:ext cx="7893050" cy="1265238"/>
          </a:xfrm>
          <a:prstGeom prst="rect">
            <a:avLst/>
          </a:prstGeom>
          <a:noFill/>
          <a:ln w="9525" algn="ctr">
            <a:noFill/>
            <a:miter lim="800000"/>
            <a:headEnd/>
            <a:tailEnd/>
          </a:ln>
          <a:effectLst/>
        </p:spPr>
        <p:txBody>
          <a:bodyPr wrap="none" lIns="0" tIns="0" rIns="0" bIns="0">
            <a:spAutoFit/>
          </a:bodyPr>
          <a:lstStyle/>
          <a:p>
            <a:pPr algn="ctr" eaLnBrk="1" hangingPunct="1">
              <a:lnSpc>
                <a:spcPts val="2800"/>
              </a:lnSpc>
              <a:spcBef>
                <a:spcPct val="0"/>
              </a:spcBef>
              <a:spcAft>
                <a:spcPts val="1400"/>
              </a:spcAft>
              <a:tabLst>
                <a:tab pos="1620838" algn="l"/>
              </a:tabLst>
            </a:pPr>
            <a:r>
              <a:rPr lang="en-US" sz="3200">
                <a:solidFill>
                  <a:srgbClr val="000000"/>
                </a:solidFill>
                <a:latin typeface="Arial" charset="0"/>
              </a:rPr>
              <a:t>Legal framework IP patents / plant varieties:</a:t>
            </a:r>
          </a:p>
          <a:p>
            <a:pPr algn="ctr" eaLnBrk="1" hangingPunct="1">
              <a:lnSpc>
                <a:spcPct val="150000"/>
              </a:lnSpc>
              <a:spcBef>
                <a:spcPct val="0"/>
              </a:spcBef>
              <a:spcAft>
                <a:spcPts val="1400"/>
              </a:spcAft>
              <a:tabLst>
                <a:tab pos="1620838" algn="l"/>
              </a:tabLst>
            </a:pPr>
            <a:r>
              <a:rPr lang="en-US" sz="3200" b="1">
                <a:solidFill>
                  <a:srgbClr val="000000"/>
                </a:solidFill>
                <a:latin typeface="Arial" charset="0"/>
              </a:rPr>
              <a:t>EC Directive 98/44</a:t>
            </a:r>
            <a:endParaRPr lang="nl-NL" sz="3200" b="1">
              <a:solidFill>
                <a:srgbClr val="000000"/>
              </a:solidFill>
              <a:latin typeface="Arial" charset="0"/>
            </a:endParaRPr>
          </a:p>
        </p:txBody>
      </p:sp>
      <p:sp>
        <p:nvSpPr>
          <p:cNvPr id="101379" name="Text Box 5"/>
          <p:cNvSpPr txBox="1">
            <a:spLocks noChangeArrowheads="1"/>
          </p:cNvSpPr>
          <p:nvPr/>
        </p:nvSpPr>
        <p:spPr bwMode="auto">
          <a:xfrm>
            <a:off x="107950" y="6524625"/>
            <a:ext cx="4824413" cy="214313"/>
          </a:xfrm>
          <a:prstGeom prst="rect">
            <a:avLst/>
          </a:prstGeom>
          <a:noFill/>
          <a:ln w="9525">
            <a:noFill/>
            <a:miter lim="800000"/>
            <a:headEnd/>
            <a:tailEnd/>
          </a:ln>
          <a:effectLst/>
        </p:spPr>
        <p:txBody>
          <a:bodyPr>
            <a:spAutoFit/>
          </a:bodyPr>
          <a:lstStyle/>
          <a:p>
            <a:pPr>
              <a:spcBef>
                <a:spcPct val="0"/>
              </a:spcBef>
            </a:pPr>
            <a:r>
              <a:rPr lang="nl-NL" sz="800">
                <a:solidFill>
                  <a:srgbClr val="000000"/>
                </a:solidFill>
                <a:latin typeface="Arial" charset="0"/>
              </a:rPr>
              <a:t>J.J.M. Lambalk | BeNeLux SHS / Venlo / 26052011 </a:t>
            </a:r>
          </a:p>
        </p:txBody>
      </p:sp>
    </p:spTree>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txBox="1">
            <a:spLocks noChangeArrowheads="1"/>
          </p:cNvSpPr>
          <p:nvPr/>
        </p:nvSpPr>
        <p:spPr bwMode="auto">
          <a:xfrm>
            <a:off x="539750" y="1125538"/>
            <a:ext cx="7993063" cy="4943475"/>
          </a:xfrm>
          <a:prstGeom prst="rect">
            <a:avLst/>
          </a:prstGeom>
          <a:noFill/>
          <a:ln w="9525">
            <a:noFill/>
            <a:miter lim="800000"/>
            <a:headEnd/>
            <a:tailEnd/>
          </a:ln>
        </p:spPr>
        <p:txBody>
          <a:bodyPr lIns="0" tIns="0" rIns="0" bIns="0">
            <a:spAutoFit/>
          </a:bodyPr>
          <a:lstStyle/>
          <a:p>
            <a:pPr marL="179388" lvl="1" indent="-177800" eaLnBrk="1" hangingPunct="1">
              <a:lnSpc>
                <a:spcPts val="2800"/>
              </a:lnSpc>
              <a:spcBef>
                <a:spcPct val="0"/>
              </a:spcBef>
              <a:spcAft>
                <a:spcPts val="1400"/>
              </a:spcAft>
              <a:tabLst>
                <a:tab pos="177800" algn="l"/>
              </a:tabLst>
            </a:pPr>
            <a:endParaRPr lang="en-US">
              <a:solidFill>
                <a:srgbClr val="000000"/>
              </a:solidFill>
              <a:latin typeface="Arial" charset="0"/>
              <a:ea typeface="ＭＳ Ｐゴシック" pitchFamily="80" charset="-128"/>
            </a:endParaRPr>
          </a:p>
          <a:p>
            <a:pPr marL="179388" lvl="1" indent="-177800" eaLnBrk="1" hangingPunct="1">
              <a:lnSpc>
                <a:spcPts val="2800"/>
              </a:lnSpc>
              <a:spcBef>
                <a:spcPct val="0"/>
              </a:spcBef>
              <a:spcAft>
                <a:spcPts val="1400"/>
              </a:spcAft>
              <a:tabLst>
                <a:tab pos="177800" algn="l"/>
              </a:tabLst>
            </a:pPr>
            <a:r>
              <a:rPr lang="en-US" b="1" u="sng">
                <a:solidFill>
                  <a:srgbClr val="000000"/>
                </a:solidFill>
                <a:latin typeface="Arial" charset="0"/>
                <a:ea typeface="ＭＳ Ｐゴシック" pitchFamily="80" charset="-128"/>
              </a:rPr>
              <a:t>EC Directive 98/44/EC:</a:t>
            </a:r>
          </a:p>
          <a:p>
            <a:pPr>
              <a:spcBef>
                <a:spcPct val="0"/>
              </a:spcBef>
              <a:tabLst>
                <a:tab pos="177800" algn="l"/>
              </a:tabLst>
            </a:pPr>
            <a:r>
              <a:rPr lang="nl-NL" sz="2000">
                <a:solidFill>
                  <a:srgbClr val="000000"/>
                </a:solidFill>
                <a:latin typeface="Arial" charset="0"/>
              </a:rPr>
              <a:t>Article 3 </a:t>
            </a:r>
          </a:p>
          <a:p>
            <a:pPr>
              <a:lnSpc>
                <a:spcPct val="55000"/>
              </a:lnSpc>
              <a:spcBef>
                <a:spcPct val="0"/>
              </a:spcBef>
              <a:tabLst>
                <a:tab pos="177800" algn="l"/>
              </a:tabLst>
            </a:pPr>
            <a:endParaRPr lang="nl-NL" sz="2000">
              <a:solidFill>
                <a:srgbClr val="000000"/>
              </a:solidFill>
              <a:latin typeface="Arial" charset="0"/>
            </a:endParaRPr>
          </a:p>
          <a:p>
            <a:pPr>
              <a:spcBef>
                <a:spcPct val="0"/>
              </a:spcBef>
              <a:buFontTx/>
              <a:buAutoNum type="arabicPeriod"/>
              <a:tabLst>
                <a:tab pos="177800" algn="l"/>
              </a:tabLst>
            </a:pPr>
            <a:r>
              <a:rPr lang="nl-NL" sz="2000">
                <a:solidFill>
                  <a:srgbClr val="000000"/>
                </a:solidFill>
                <a:latin typeface="Arial" charset="0"/>
              </a:rPr>
              <a:t>For the purposes of this Directive, inventions which are </a:t>
            </a:r>
            <a:r>
              <a:rPr lang="nl-NL" sz="2000">
                <a:solidFill>
                  <a:srgbClr val="FF0000"/>
                </a:solidFill>
                <a:latin typeface="Arial" charset="0"/>
              </a:rPr>
              <a:t>new</a:t>
            </a:r>
            <a:r>
              <a:rPr lang="nl-NL" sz="2000">
                <a:solidFill>
                  <a:srgbClr val="000000"/>
                </a:solidFill>
                <a:latin typeface="Arial" charset="0"/>
              </a:rPr>
              <a:t>, which involve an </a:t>
            </a:r>
            <a:r>
              <a:rPr lang="nl-NL" sz="2000">
                <a:solidFill>
                  <a:srgbClr val="FF0000"/>
                </a:solidFill>
                <a:latin typeface="Arial" charset="0"/>
              </a:rPr>
              <a:t>inventive step </a:t>
            </a:r>
            <a:r>
              <a:rPr lang="nl-NL" sz="2000">
                <a:solidFill>
                  <a:srgbClr val="000000"/>
                </a:solidFill>
                <a:latin typeface="Arial" charset="0"/>
              </a:rPr>
              <a:t>and which are susceptible </a:t>
            </a:r>
            <a:r>
              <a:rPr lang="nl-NL" sz="2000">
                <a:solidFill>
                  <a:srgbClr val="FF0000"/>
                </a:solidFill>
                <a:latin typeface="Arial" charset="0"/>
              </a:rPr>
              <a:t>of industrial application </a:t>
            </a:r>
            <a:r>
              <a:rPr lang="nl-NL" sz="2000">
                <a:solidFill>
                  <a:srgbClr val="000000"/>
                </a:solidFill>
                <a:latin typeface="Arial" charset="0"/>
              </a:rPr>
              <a:t>shall be patentable even if they concern a </a:t>
            </a:r>
            <a:r>
              <a:rPr lang="nl-NL" sz="2000" u="sng">
                <a:solidFill>
                  <a:srgbClr val="000000"/>
                </a:solidFill>
                <a:latin typeface="Arial" charset="0"/>
              </a:rPr>
              <a:t>product consisting of or containing biological material</a:t>
            </a:r>
            <a:r>
              <a:rPr lang="nl-NL" sz="2000">
                <a:solidFill>
                  <a:srgbClr val="000000"/>
                </a:solidFill>
                <a:latin typeface="Arial" charset="0"/>
              </a:rPr>
              <a:t> or a process by means of which biological material is produced, processed or used.</a:t>
            </a:r>
          </a:p>
          <a:p>
            <a:pPr>
              <a:spcBef>
                <a:spcPct val="0"/>
              </a:spcBef>
              <a:buFontTx/>
              <a:buAutoNum type="arabicPeriod"/>
              <a:tabLst>
                <a:tab pos="177800" algn="l"/>
              </a:tabLst>
            </a:pPr>
            <a:endParaRPr lang="nl-NL" sz="2000">
              <a:solidFill>
                <a:srgbClr val="000000"/>
              </a:solidFill>
              <a:latin typeface="Arial" charset="0"/>
            </a:endParaRPr>
          </a:p>
          <a:p>
            <a:pPr>
              <a:spcBef>
                <a:spcPct val="0"/>
              </a:spcBef>
              <a:buFontTx/>
              <a:buAutoNum type="arabicPeriod"/>
              <a:tabLst>
                <a:tab pos="177800" algn="l"/>
              </a:tabLst>
            </a:pPr>
            <a:r>
              <a:rPr lang="nl-NL" sz="2000">
                <a:solidFill>
                  <a:srgbClr val="000000"/>
                </a:solidFill>
                <a:latin typeface="Arial" charset="0"/>
              </a:rPr>
              <a:t>Biological material which is isolated from its natural environment or produced by means of a technical process may be the subject of an invention </a:t>
            </a:r>
            <a:r>
              <a:rPr lang="nl-NL" sz="2000" u="sng">
                <a:solidFill>
                  <a:srgbClr val="000000"/>
                </a:solidFill>
                <a:latin typeface="Arial" charset="0"/>
              </a:rPr>
              <a:t>even if it previously occurred in nature</a:t>
            </a:r>
            <a:r>
              <a:rPr lang="nl-NL" sz="2000">
                <a:solidFill>
                  <a:srgbClr val="000000"/>
                </a:solidFill>
                <a:latin typeface="Arial" charset="0"/>
              </a:rPr>
              <a:t>.</a:t>
            </a:r>
          </a:p>
          <a:p>
            <a:pPr>
              <a:spcBef>
                <a:spcPct val="0"/>
              </a:spcBef>
              <a:tabLst>
                <a:tab pos="177800" algn="l"/>
              </a:tabLst>
            </a:pPr>
            <a:endParaRPr lang="nl-NL" sz="2000">
              <a:solidFill>
                <a:srgbClr val="000000"/>
              </a:solidFill>
              <a:latin typeface="Arial" charset="0"/>
            </a:endParaRPr>
          </a:p>
          <a:p>
            <a:pPr marL="560388" lvl="2" indent="-177800" eaLnBrk="1" hangingPunct="1">
              <a:lnSpc>
                <a:spcPts val="2800"/>
              </a:lnSpc>
              <a:spcBef>
                <a:spcPct val="0"/>
              </a:spcBef>
              <a:spcAft>
                <a:spcPts val="1400"/>
              </a:spcAft>
              <a:buFontTx/>
              <a:buChar char="•"/>
              <a:tabLst>
                <a:tab pos="177800" algn="l"/>
              </a:tabLst>
            </a:pPr>
            <a:endParaRPr lang="en-US" sz="2000">
              <a:solidFill>
                <a:srgbClr val="000000"/>
              </a:solidFill>
              <a:latin typeface="Arial" charset="0"/>
              <a:ea typeface="ＭＳ Ｐゴシック" pitchFamily="80" charset="-128"/>
            </a:endParaRPr>
          </a:p>
        </p:txBody>
      </p:sp>
      <p:sp>
        <p:nvSpPr>
          <p:cNvPr id="102403" name="Text Box 7"/>
          <p:cNvSpPr txBox="1">
            <a:spLocks noChangeArrowheads="1"/>
          </p:cNvSpPr>
          <p:nvPr/>
        </p:nvSpPr>
        <p:spPr bwMode="auto">
          <a:xfrm>
            <a:off x="468313" y="481013"/>
            <a:ext cx="6807200" cy="355600"/>
          </a:xfrm>
          <a:prstGeom prst="rect">
            <a:avLst/>
          </a:prstGeom>
          <a:noFill/>
          <a:ln w="9525" algn="ctr">
            <a:noFill/>
            <a:miter lim="800000"/>
            <a:headEnd/>
            <a:tailEnd/>
          </a:ln>
          <a:effectLst/>
        </p:spPr>
        <p:txBody>
          <a:bodyPr wrap="none" lIns="0" tIns="0" rIns="0" bIns="0">
            <a:spAutoFit/>
          </a:bodyPr>
          <a:lstStyle/>
          <a:p>
            <a:pPr eaLnBrk="1" hangingPunct="1">
              <a:lnSpc>
                <a:spcPts val="2800"/>
              </a:lnSpc>
              <a:spcBef>
                <a:spcPct val="0"/>
              </a:spcBef>
              <a:spcAft>
                <a:spcPts val="1400"/>
              </a:spcAft>
              <a:tabLst>
                <a:tab pos="1620838" algn="l"/>
              </a:tabLst>
            </a:pPr>
            <a:r>
              <a:rPr lang="nl-NL" sz="3200" b="1">
                <a:solidFill>
                  <a:srgbClr val="000000"/>
                </a:solidFill>
                <a:latin typeface="Arial" charset="0"/>
              </a:rPr>
              <a:t>Biological material can be patented</a:t>
            </a:r>
          </a:p>
        </p:txBody>
      </p:sp>
      <p:sp>
        <p:nvSpPr>
          <p:cNvPr id="102404" name="Text Box 8"/>
          <p:cNvSpPr txBox="1">
            <a:spLocks noChangeArrowheads="1"/>
          </p:cNvSpPr>
          <p:nvPr/>
        </p:nvSpPr>
        <p:spPr bwMode="auto">
          <a:xfrm>
            <a:off x="107950" y="6524625"/>
            <a:ext cx="4824413" cy="214313"/>
          </a:xfrm>
          <a:prstGeom prst="rect">
            <a:avLst/>
          </a:prstGeom>
          <a:noFill/>
          <a:ln w="9525">
            <a:noFill/>
            <a:miter lim="800000"/>
            <a:headEnd/>
            <a:tailEnd/>
          </a:ln>
          <a:effectLst/>
        </p:spPr>
        <p:txBody>
          <a:bodyPr>
            <a:spAutoFit/>
          </a:bodyPr>
          <a:lstStyle/>
          <a:p>
            <a:pPr>
              <a:spcBef>
                <a:spcPct val="0"/>
              </a:spcBef>
            </a:pPr>
            <a:r>
              <a:rPr lang="nl-NL" sz="800">
                <a:solidFill>
                  <a:srgbClr val="000000"/>
                </a:solidFill>
                <a:latin typeface="Arial" charset="0"/>
              </a:rPr>
              <a:t>J.J.M. Lambalk | BeNeLux SHS / Venlo / 26052011 </a:t>
            </a:r>
          </a:p>
        </p:txBody>
      </p:sp>
    </p:spTree>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101"/>
          <p:cNvSpPr txBox="1">
            <a:spLocks noChangeArrowheads="1"/>
          </p:cNvSpPr>
          <p:nvPr/>
        </p:nvSpPr>
        <p:spPr bwMode="auto">
          <a:xfrm>
            <a:off x="60325" y="6657975"/>
            <a:ext cx="184150" cy="214313"/>
          </a:xfrm>
          <a:prstGeom prst="rect">
            <a:avLst/>
          </a:prstGeom>
          <a:noFill/>
          <a:ln w="9525">
            <a:noFill/>
            <a:miter lim="800000"/>
            <a:headEnd/>
            <a:tailEnd/>
          </a:ln>
          <a:effectLst/>
        </p:spPr>
        <p:txBody>
          <a:bodyPr wrap="none">
            <a:spAutoFit/>
          </a:bodyPr>
          <a:lstStyle/>
          <a:p>
            <a:pPr>
              <a:spcBef>
                <a:spcPct val="0"/>
              </a:spcBef>
            </a:pPr>
            <a:endParaRPr lang="nl-NL" sz="800">
              <a:solidFill>
                <a:srgbClr val="000000"/>
              </a:solidFill>
              <a:latin typeface="Arial" charset="0"/>
              <a:ea typeface="ＭＳ Ｐゴシック" pitchFamily="80" charset="-128"/>
            </a:endParaRPr>
          </a:p>
        </p:txBody>
      </p:sp>
      <p:sp>
        <p:nvSpPr>
          <p:cNvPr id="103427" name="Text Box 104"/>
          <p:cNvSpPr txBox="1">
            <a:spLocks noChangeArrowheads="1"/>
          </p:cNvSpPr>
          <p:nvPr/>
        </p:nvSpPr>
        <p:spPr bwMode="auto">
          <a:xfrm>
            <a:off x="468313" y="481013"/>
            <a:ext cx="6781800" cy="355600"/>
          </a:xfrm>
          <a:prstGeom prst="rect">
            <a:avLst/>
          </a:prstGeom>
          <a:noFill/>
          <a:ln w="9525" algn="ctr">
            <a:noFill/>
            <a:miter lim="800000"/>
            <a:headEnd/>
            <a:tailEnd/>
          </a:ln>
          <a:effectLst/>
        </p:spPr>
        <p:txBody>
          <a:bodyPr wrap="none" lIns="0" tIns="0" rIns="0" bIns="0">
            <a:spAutoFit/>
          </a:bodyPr>
          <a:lstStyle/>
          <a:p>
            <a:pPr eaLnBrk="1" hangingPunct="1">
              <a:lnSpc>
                <a:spcPts val="2800"/>
              </a:lnSpc>
              <a:spcBef>
                <a:spcPct val="0"/>
              </a:spcBef>
              <a:spcAft>
                <a:spcPts val="1400"/>
              </a:spcAft>
              <a:tabLst>
                <a:tab pos="1620838" algn="l"/>
              </a:tabLst>
            </a:pPr>
            <a:r>
              <a:rPr lang="nl-NL" sz="3200" b="1">
                <a:solidFill>
                  <a:srgbClr val="000000"/>
                </a:solidFill>
                <a:latin typeface="Arial" charset="0"/>
              </a:rPr>
              <a:t>But </a:t>
            </a:r>
            <a:r>
              <a:rPr lang="nl-NL" sz="3200" b="1">
                <a:solidFill>
                  <a:srgbClr val="FF0000"/>
                </a:solidFill>
                <a:latin typeface="Arial" charset="0"/>
              </a:rPr>
              <a:t>not </a:t>
            </a:r>
            <a:r>
              <a:rPr lang="nl-NL" sz="3200" b="1">
                <a:solidFill>
                  <a:srgbClr val="000000"/>
                </a:solidFill>
                <a:latin typeface="Arial" charset="0"/>
              </a:rPr>
              <a:t>everything can be patented</a:t>
            </a:r>
          </a:p>
        </p:txBody>
      </p:sp>
      <p:sp>
        <p:nvSpPr>
          <p:cNvPr id="103428" name="Rectangle 3"/>
          <p:cNvSpPr txBox="1">
            <a:spLocks noChangeArrowheads="1"/>
          </p:cNvSpPr>
          <p:nvPr/>
        </p:nvSpPr>
        <p:spPr bwMode="auto">
          <a:xfrm>
            <a:off x="466725" y="1773238"/>
            <a:ext cx="7993063" cy="4927600"/>
          </a:xfrm>
          <a:prstGeom prst="rect">
            <a:avLst/>
          </a:prstGeom>
          <a:noFill/>
          <a:ln w="9525">
            <a:noFill/>
            <a:miter lim="800000"/>
            <a:headEnd/>
            <a:tailEnd/>
          </a:ln>
        </p:spPr>
        <p:txBody>
          <a:bodyPr lIns="0" tIns="0" rIns="0" bIns="0">
            <a:spAutoFit/>
          </a:bodyPr>
          <a:lstStyle/>
          <a:p>
            <a:pPr marL="179388" lvl="1" indent="-177800" eaLnBrk="1" hangingPunct="1">
              <a:lnSpc>
                <a:spcPts val="2800"/>
              </a:lnSpc>
              <a:spcBef>
                <a:spcPct val="0"/>
              </a:spcBef>
              <a:spcAft>
                <a:spcPts val="1400"/>
              </a:spcAft>
              <a:tabLst>
                <a:tab pos="177800" algn="l"/>
              </a:tabLst>
            </a:pPr>
            <a:r>
              <a:rPr lang="en-US" b="1" u="sng">
                <a:solidFill>
                  <a:srgbClr val="000000"/>
                </a:solidFill>
                <a:latin typeface="Arial" charset="0"/>
                <a:ea typeface="ＭＳ Ｐゴシック" pitchFamily="80" charset="-128"/>
              </a:rPr>
              <a:t>EC Directive 98/44/EC:</a:t>
            </a:r>
          </a:p>
          <a:p>
            <a:pPr>
              <a:spcBef>
                <a:spcPct val="0"/>
              </a:spcBef>
              <a:tabLst>
                <a:tab pos="177800" algn="l"/>
              </a:tabLst>
            </a:pPr>
            <a:r>
              <a:rPr lang="nl-NL" sz="2000">
                <a:solidFill>
                  <a:srgbClr val="000000"/>
                </a:solidFill>
                <a:latin typeface="Arial" charset="0"/>
              </a:rPr>
              <a:t>Article 4 </a:t>
            </a:r>
          </a:p>
          <a:p>
            <a:pPr>
              <a:lnSpc>
                <a:spcPct val="55000"/>
              </a:lnSpc>
              <a:spcBef>
                <a:spcPct val="0"/>
              </a:spcBef>
              <a:tabLst>
                <a:tab pos="177800" algn="l"/>
              </a:tabLst>
            </a:pPr>
            <a:endParaRPr lang="nl-NL" sz="2000">
              <a:solidFill>
                <a:srgbClr val="000000"/>
              </a:solidFill>
              <a:latin typeface="Arial" charset="0"/>
            </a:endParaRPr>
          </a:p>
          <a:p>
            <a:pPr>
              <a:spcBef>
                <a:spcPct val="0"/>
              </a:spcBef>
              <a:tabLst>
                <a:tab pos="177800" algn="l"/>
              </a:tabLst>
            </a:pPr>
            <a:r>
              <a:rPr lang="nl-NL" sz="2000">
                <a:solidFill>
                  <a:srgbClr val="000000"/>
                </a:solidFill>
                <a:latin typeface="Arial" charset="0"/>
              </a:rPr>
              <a:t>1. The following shall </a:t>
            </a:r>
            <a:r>
              <a:rPr lang="nl-NL" sz="2000">
                <a:solidFill>
                  <a:srgbClr val="FF0000"/>
                </a:solidFill>
                <a:latin typeface="Arial" charset="0"/>
              </a:rPr>
              <a:t>not</a:t>
            </a:r>
            <a:r>
              <a:rPr lang="nl-NL" sz="2000">
                <a:solidFill>
                  <a:srgbClr val="000000"/>
                </a:solidFill>
                <a:latin typeface="Arial" charset="0"/>
              </a:rPr>
              <a:t> be patentable:</a:t>
            </a:r>
          </a:p>
          <a:p>
            <a:pPr>
              <a:spcBef>
                <a:spcPct val="0"/>
              </a:spcBef>
              <a:tabLst>
                <a:tab pos="177800" algn="l"/>
              </a:tabLst>
            </a:pPr>
            <a:r>
              <a:rPr lang="nl-NL" sz="2000">
                <a:solidFill>
                  <a:srgbClr val="000000"/>
                </a:solidFill>
                <a:latin typeface="Arial" charset="0"/>
              </a:rPr>
              <a:t>(a) plant and animal varieties;</a:t>
            </a:r>
          </a:p>
          <a:p>
            <a:pPr>
              <a:spcBef>
                <a:spcPct val="0"/>
              </a:spcBef>
              <a:tabLst>
                <a:tab pos="177800" algn="l"/>
              </a:tabLst>
            </a:pPr>
            <a:r>
              <a:rPr lang="nl-NL" sz="2000">
                <a:solidFill>
                  <a:srgbClr val="000000"/>
                </a:solidFill>
                <a:latin typeface="Arial" charset="0"/>
              </a:rPr>
              <a:t>(b) </a:t>
            </a:r>
            <a:r>
              <a:rPr lang="nl-NL" sz="2000">
                <a:solidFill>
                  <a:srgbClr val="FF0000"/>
                </a:solidFill>
                <a:latin typeface="Arial" charset="0"/>
              </a:rPr>
              <a:t>essentially biological processes </a:t>
            </a:r>
            <a:r>
              <a:rPr lang="nl-NL" sz="2000">
                <a:solidFill>
                  <a:srgbClr val="000000"/>
                </a:solidFill>
                <a:latin typeface="Arial" charset="0"/>
              </a:rPr>
              <a:t>for the production of plants or animals.</a:t>
            </a:r>
          </a:p>
          <a:p>
            <a:pPr>
              <a:spcBef>
                <a:spcPct val="0"/>
              </a:spcBef>
              <a:tabLst>
                <a:tab pos="177800" algn="l"/>
              </a:tabLst>
            </a:pPr>
            <a:endParaRPr lang="nl-NL" sz="2000">
              <a:solidFill>
                <a:srgbClr val="000000"/>
              </a:solidFill>
              <a:latin typeface="Arial" charset="0"/>
            </a:endParaRPr>
          </a:p>
          <a:p>
            <a:pPr>
              <a:spcBef>
                <a:spcPct val="0"/>
              </a:spcBef>
              <a:tabLst>
                <a:tab pos="177800" algn="l"/>
              </a:tabLst>
            </a:pPr>
            <a:r>
              <a:rPr lang="nl-NL" sz="2000">
                <a:solidFill>
                  <a:srgbClr val="000000"/>
                </a:solidFill>
                <a:latin typeface="Arial" charset="0"/>
              </a:rPr>
              <a:t>2. Inventions which concern plants or animals shall be patentable if the technical feasibility of the invention is not confined to a particular plant or animal variety.</a:t>
            </a:r>
          </a:p>
          <a:p>
            <a:pPr>
              <a:spcBef>
                <a:spcPct val="0"/>
              </a:spcBef>
              <a:tabLst>
                <a:tab pos="177800" algn="l"/>
              </a:tabLst>
            </a:pPr>
            <a:endParaRPr lang="nl-NL" sz="2000">
              <a:solidFill>
                <a:srgbClr val="000000"/>
              </a:solidFill>
              <a:latin typeface="Arial" charset="0"/>
            </a:endParaRPr>
          </a:p>
          <a:p>
            <a:pPr>
              <a:spcBef>
                <a:spcPct val="0"/>
              </a:spcBef>
              <a:tabLst>
                <a:tab pos="177800" algn="l"/>
              </a:tabLst>
            </a:pPr>
            <a:endParaRPr lang="nl-NL" sz="2000">
              <a:solidFill>
                <a:srgbClr val="000000"/>
              </a:solidFill>
              <a:latin typeface="Arial" charset="0"/>
            </a:endParaRPr>
          </a:p>
          <a:p>
            <a:pPr>
              <a:spcBef>
                <a:spcPct val="0"/>
              </a:spcBef>
              <a:tabLst>
                <a:tab pos="177800" algn="l"/>
              </a:tabLst>
            </a:pPr>
            <a:r>
              <a:rPr lang="nl-NL" sz="1400">
                <a:solidFill>
                  <a:srgbClr val="000000"/>
                </a:solidFill>
                <a:latin typeface="Arial" charset="0"/>
              </a:rPr>
              <a:t>Implemented in EU patent law (art 53b EPC) and Dutch patent act (artt. 2b, 3c, 3d, 53a ROW1995)</a:t>
            </a:r>
          </a:p>
          <a:p>
            <a:pPr>
              <a:spcBef>
                <a:spcPct val="0"/>
              </a:spcBef>
              <a:tabLst>
                <a:tab pos="177800" algn="l"/>
              </a:tabLst>
            </a:pPr>
            <a:endParaRPr lang="nl-NL" sz="2000">
              <a:solidFill>
                <a:srgbClr val="000000"/>
              </a:solidFill>
              <a:latin typeface="Arial" charset="0"/>
            </a:endParaRPr>
          </a:p>
          <a:p>
            <a:pPr marL="560388" lvl="2" indent="-177800" eaLnBrk="1" hangingPunct="1">
              <a:lnSpc>
                <a:spcPts val="2800"/>
              </a:lnSpc>
              <a:spcBef>
                <a:spcPct val="0"/>
              </a:spcBef>
              <a:spcAft>
                <a:spcPts val="1400"/>
              </a:spcAft>
              <a:buFontTx/>
              <a:buChar char="•"/>
              <a:tabLst>
                <a:tab pos="177800" algn="l"/>
              </a:tabLst>
            </a:pPr>
            <a:endParaRPr lang="en-US" sz="2000">
              <a:solidFill>
                <a:srgbClr val="000000"/>
              </a:solidFill>
              <a:latin typeface="Arial" charset="0"/>
              <a:ea typeface="ＭＳ Ｐゴシック" pitchFamily="80" charset="-128"/>
            </a:endParaRPr>
          </a:p>
        </p:txBody>
      </p:sp>
      <p:sp>
        <p:nvSpPr>
          <p:cNvPr id="103429" name="Text Box 106"/>
          <p:cNvSpPr txBox="1">
            <a:spLocks noChangeArrowheads="1"/>
          </p:cNvSpPr>
          <p:nvPr/>
        </p:nvSpPr>
        <p:spPr bwMode="auto">
          <a:xfrm>
            <a:off x="107950" y="6524625"/>
            <a:ext cx="4824413" cy="214313"/>
          </a:xfrm>
          <a:prstGeom prst="rect">
            <a:avLst/>
          </a:prstGeom>
          <a:noFill/>
          <a:ln w="9525">
            <a:noFill/>
            <a:miter lim="800000"/>
            <a:headEnd/>
            <a:tailEnd/>
          </a:ln>
          <a:effectLst/>
        </p:spPr>
        <p:txBody>
          <a:bodyPr>
            <a:spAutoFit/>
          </a:bodyPr>
          <a:lstStyle/>
          <a:p>
            <a:pPr>
              <a:spcBef>
                <a:spcPct val="0"/>
              </a:spcBef>
            </a:pPr>
            <a:r>
              <a:rPr lang="nl-NL" sz="800">
                <a:solidFill>
                  <a:srgbClr val="000000"/>
                </a:solidFill>
                <a:latin typeface="Arial" charset="0"/>
              </a:rPr>
              <a:t>J.J.M. Lambalk | BeNeLux SHS / Venlo / 26052011 </a:t>
            </a:r>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hthoek 5"/>
          <p:cNvSpPr>
            <a:spLocks noChangeArrowheads="1"/>
          </p:cNvSpPr>
          <p:nvPr/>
        </p:nvSpPr>
        <p:spPr bwMode="auto">
          <a:xfrm>
            <a:off x="468313" y="1700213"/>
            <a:ext cx="8208962" cy="774700"/>
          </a:xfrm>
          <a:prstGeom prst="rect">
            <a:avLst/>
          </a:prstGeom>
          <a:noFill/>
          <a:ln w="9525">
            <a:noFill/>
            <a:miter lim="800000"/>
            <a:headEnd/>
            <a:tailEnd/>
          </a:ln>
        </p:spPr>
        <p:txBody>
          <a:bodyPr>
            <a:spAutoFit/>
          </a:bodyPr>
          <a:lstStyle/>
          <a:p>
            <a:pPr>
              <a:lnSpc>
                <a:spcPct val="80000"/>
              </a:lnSpc>
              <a:spcBef>
                <a:spcPct val="0"/>
              </a:spcBef>
            </a:pPr>
            <a:r>
              <a:rPr lang="en-GB" sz="2800">
                <a:solidFill>
                  <a:srgbClr val="000000"/>
                </a:solidFill>
                <a:latin typeface="Arial" charset="0"/>
              </a:rPr>
              <a:t>Can be thought of as those processes traditionally done by breeders. </a:t>
            </a:r>
          </a:p>
        </p:txBody>
      </p:sp>
      <p:pic>
        <p:nvPicPr>
          <p:cNvPr id="104451" name="Picture 3"/>
          <p:cNvPicPr>
            <a:picLocks noChangeAspect="1" noChangeArrowheads="1"/>
          </p:cNvPicPr>
          <p:nvPr/>
        </p:nvPicPr>
        <p:blipFill>
          <a:blip r:embed="rId2"/>
          <a:srcRect/>
          <a:stretch>
            <a:fillRect/>
          </a:stretch>
        </p:blipFill>
        <p:spPr bwMode="auto">
          <a:xfrm>
            <a:off x="4803775" y="2925763"/>
            <a:ext cx="3656013" cy="2808287"/>
          </a:xfrm>
          <a:prstGeom prst="rect">
            <a:avLst/>
          </a:prstGeom>
          <a:noFill/>
          <a:ln w="9525">
            <a:noFill/>
            <a:miter lim="800000"/>
            <a:headEnd/>
            <a:tailEnd/>
          </a:ln>
        </p:spPr>
      </p:pic>
      <p:sp>
        <p:nvSpPr>
          <p:cNvPr id="104452" name="Rechthoek 7"/>
          <p:cNvSpPr>
            <a:spLocks noChangeArrowheads="1"/>
          </p:cNvSpPr>
          <p:nvPr/>
        </p:nvSpPr>
        <p:spPr bwMode="auto">
          <a:xfrm>
            <a:off x="468313" y="2451100"/>
            <a:ext cx="4537075" cy="3924300"/>
          </a:xfrm>
          <a:prstGeom prst="rect">
            <a:avLst/>
          </a:prstGeom>
          <a:noFill/>
          <a:ln w="9525">
            <a:noFill/>
            <a:miter lim="800000"/>
            <a:headEnd/>
            <a:tailEnd/>
          </a:ln>
        </p:spPr>
        <p:txBody>
          <a:bodyPr>
            <a:spAutoFit/>
          </a:bodyPr>
          <a:lstStyle/>
          <a:p>
            <a:pPr>
              <a:lnSpc>
                <a:spcPct val="80000"/>
              </a:lnSpc>
              <a:spcBef>
                <a:spcPct val="0"/>
              </a:spcBef>
            </a:pPr>
            <a:endParaRPr lang="en-GB" sz="2000">
              <a:solidFill>
                <a:srgbClr val="000000"/>
              </a:solidFill>
              <a:latin typeface="Arial" charset="0"/>
            </a:endParaRPr>
          </a:p>
          <a:p>
            <a:pPr>
              <a:lnSpc>
                <a:spcPct val="80000"/>
              </a:lnSpc>
              <a:spcBef>
                <a:spcPct val="0"/>
              </a:spcBef>
            </a:pPr>
            <a:endParaRPr lang="en-GB" sz="2000">
              <a:solidFill>
                <a:srgbClr val="000000"/>
              </a:solidFill>
              <a:latin typeface="Arial" charset="0"/>
            </a:endParaRPr>
          </a:p>
          <a:p>
            <a:pPr>
              <a:lnSpc>
                <a:spcPct val="80000"/>
              </a:lnSpc>
              <a:spcBef>
                <a:spcPct val="0"/>
              </a:spcBef>
            </a:pPr>
            <a:r>
              <a:rPr lang="en-GB" sz="1800" b="1" u="sng">
                <a:solidFill>
                  <a:srgbClr val="000000"/>
                </a:solidFill>
                <a:latin typeface="Arial" charset="0"/>
              </a:rPr>
              <a:t>Article 2(1) UPOV Convention 1961</a:t>
            </a:r>
            <a:r>
              <a:rPr lang="en-GB" sz="1800" u="sng">
                <a:solidFill>
                  <a:srgbClr val="000000"/>
                </a:solidFill>
                <a:latin typeface="Arial" charset="0"/>
              </a:rPr>
              <a:t>:</a:t>
            </a:r>
            <a:r>
              <a:rPr lang="en-GB" sz="1800">
                <a:solidFill>
                  <a:srgbClr val="000000"/>
                </a:solidFill>
                <a:latin typeface="Arial" charset="0"/>
              </a:rPr>
              <a:t> </a:t>
            </a:r>
          </a:p>
          <a:p>
            <a:pPr>
              <a:lnSpc>
                <a:spcPct val="110000"/>
              </a:lnSpc>
              <a:spcBef>
                <a:spcPct val="0"/>
              </a:spcBef>
            </a:pPr>
            <a:r>
              <a:rPr lang="en-GB" sz="1800">
                <a:solidFill>
                  <a:srgbClr val="000000"/>
                </a:solidFill>
                <a:latin typeface="Arial" charset="0"/>
              </a:rPr>
              <a:t>simultaneous protection for the same botanical genus or species by plant breeders' right and patent not allowed.</a:t>
            </a:r>
          </a:p>
          <a:p>
            <a:pPr>
              <a:lnSpc>
                <a:spcPct val="80000"/>
              </a:lnSpc>
              <a:spcBef>
                <a:spcPct val="0"/>
              </a:spcBef>
            </a:pPr>
            <a:endParaRPr lang="en-GB" sz="1800">
              <a:solidFill>
                <a:srgbClr val="000000"/>
              </a:solidFill>
              <a:latin typeface="Arial" charset="0"/>
            </a:endParaRPr>
          </a:p>
          <a:p>
            <a:pPr>
              <a:lnSpc>
                <a:spcPct val="80000"/>
              </a:lnSpc>
              <a:spcBef>
                <a:spcPct val="0"/>
              </a:spcBef>
            </a:pPr>
            <a:endParaRPr lang="en-GB" sz="1800">
              <a:solidFill>
                <a:srgbClr val="000000"/>
              </a:solidFill>
              <a:latin typeface="Arial" charset="0"/>
            </a:endParaRPr>
          </a:p>
          <a:p>
            <a:pPr>
              <a:lnSpc>
                <a:spcPct val="80000"/>
              </a:lnSpc>
              <a:spcBef>
                <a:spcPct val="0"/>
              </a:spcBef>
            </a:pPr>
            <a:r>
              <a:rPr lang="en-GB" sz="1800" b="1" u="sng">
                <a:solidFill>
                  <a:srgbClr val="000000"/>
                </a:solidFill>
                <a:latin typeface="Arial" charset="0"/>
              </a:rPr>
              <a:t>Rule 26(5) EPC (2000)</a:t>
            </a:r>
            <a:r>
              <a:rPr lang="en-GB" sz="1800" u="sng">
                <a:solidFill>
                  <a:srgbClr val="000000"/>
                </a:solidFill>
                <a:latin typeface="Arial" charset="0"/>
              </a:rPr>
              <a:t>:</a:t>
            </a:r>
            <a:r>
              <a:rPr lang="en-GB" sz="1800">
                <a:solidFill>
                  <a:srgbClr val="000000"/>
                </a:solidFill>
                <a:latin typeface="Arial" charset="0"/>
              </a:rPr>
              <a:t> </a:t>
            </a:r>
          </a:p>
          <a:p>
            <a:pPr>
              <a:lnSpc>
                <a:spcPct val="110000"/>
              </a:lnSpc>
              <a:spcBef>
                <a:spcPct val="0"/>
              </a:spcBef>
            </a:pPr>
            <a:r>
              <a:rPr lang="en-GB" sz="1800">
                <a:solidFill>
                  <a:srgbClr val="000000"/>
                </a:solidFill>
                <a:latin typeface="Arial" charset="0"/>
              </a:rPr>
              <a:t>“A process is essentially biological if it consists entirely of natural phenomena such as </a:t>
            </a:r>
            <a:r>
              <a:rPr lang="en-GB" sz="1800">
                <a:solidFill>
                  <a:srgbClr val="FF0000"/>
                </a:solidFill>
                <a:latin typeface="Arial" charset="0"/>
              </a:rPr>
              <a:t>crossing</a:t>
            </a:r>
            <a:r>
              <a:rPr lang="en-GB" sz="1800">
                <a:solidFill>
                  <a:srgbClr val="000000"/>
                </a:solidFill>
                <a:latin typeface="Arial" charset="0"/>
              </a:rPr>
              <a:t> and </a:t>
            </a:r>
            <a:r>
              <a:rPr lang="en-GB" sz="1800">
                <a:solidFill>
                  <a:srgbClr val="FF0000"/>
                </a:solidFill>
                <a:latin typeface="Arial" charset="0"/>
              </a:rPr>
              <a:t>selection</a:t>
            </a:r>
            <a:r>
              <a:rPr lang="en-GB" sz="1800">
                <a:solidFill>
                  <a:srgbClr val="000000"/>
                </a:solidFill>
                <a:latin typeface="Arial" charset="0"/>
              </a:rPr>
              <a:t>“.</a:t>
            </a:r>
          </a:p>
          <a:p>
            <a:pPr>
              <a:lnSpc>
                <a:spcPct val="80000"/>
              </a:lnSpc>
              <a:spcBef>
                <a:spcPct val="0"/>
              </a:spcBef>
            </a:pPr>
            <a:endParaRPr lang="en-GB" sz="1800">
              <a:solidFill>
                <a:srgbClr val="000000"/>
              </a:solidFill>
              <a:latin typeface="Arial" charset="0"/>
            </a:endParaRPr>
          </a:p>
          <a:p>
            <a:pPr>
              <a:lnSpc>
                <a:spcPct val="80000"/>
              </a:lnSpc>
              <a:spcBef>
                <a:spcPct val="0"/>
              </a:spcBef>
            </a:pPr>
            <a:endParaRPr lang="en-GB" sz="1800">
              <a:solidFill>
                <a:srgbClr val="000000"/>
              </a:solidFill>
              <a:latin typeface="Arial" charset="0"/>
            </a:endParaRPr>
          </a:p>
          <a:p>
            <a:pPr>
              <a:lnSpc>
                <a:spcPct val="80000"/>
              </a:lnSpc>
              <a:spcBef>
                <a:spcPct val="0"/>
              </a:spcBef>
            </a:pPr>
            <a:endParaRPr lang="en-GB" sz="1800">
              <a:solidFill>
                <a:srgbClr val="000000"/>
              </a:solidFill>
              <a:latin typeface="Arial" charset="0"/>
            </a:endParaRPr>
          </a:p>
        </p:txBody>
      </p:sp>
      <p:sp>
        <p:nvSpPr>
          <p:cNvPr id="104453" name="Text Box 7"/>
          <p:cNvSpPr txBox="1">
            <a:spLocks noChangeArrowheads="1"/>
          </p:cNvSpPr>
          <p:nvPr/>
        </p:nvSpPr>
        <p:spPr bwMode="auto">
          <a:xfrm>
            <a:off x="539750" y="476250"/>
            <a:ext cx="6762750" cy="355600"/>
          </a:xfrm>
          <a:prstGeom prst="rect">
            <a:avLst/>
          </a:prstGeom>
          <a:noFill/>
          <a:ln w="9525" algn="ctr">
            <a:noFill/>
            <a:miter lim="800000"/>
            <a:headEnd/>
            <a:tailEnd/>
          </a:ln>
          <a:effectLst/>
        </p:spPr>
        <p:txBody>
          <a:bodyPr wrap="none" lIns="0" tIns="0" rIns="0" bIns="0">
            <a:spAutoFit/>
          </a:bodyPr>
          <a:lstStyle/>
          <a:p>
            <a:pPr eaLnBrk="1" hangingPunct="1">
              <a:lnSpc>
                <a:spcPts val="2800"/>
              </a:lnSpc>
              <a:spcBef>
                <a:spcPct val="0"/>
              </a:spcBef>
              <a:spcAft>
                <a:spcPts val="1400"/>
              </a:spcAft>
              <a:tabLst>
                <a:tab pos="1620838" algn="l"/>
              </a:tabLst>
            </a:pPr>
            <a:r>
              <a:rPr lang="nl-NL" sz="3200" b="1">
                <a:solidFill>
                  <a:srgbClr val="000000"/>
                </a:solidFill>
                <a:latin typeface="Arial" charset="0"/>
              </a:rPr>
              <a:t>Essentially biological processes …</a:t>
            </a:r>
          </a:p>
        </p:txBody>
      </p:sp>
      <p:sp>
        <p:nvSpPr>
          <p:cNvPr id="104454" name="Text Box 8"/>
          <p:cNvSpPr txBox="1">
            <a:spLocks noChangeArrowheads="1"/>
          </p:cNvSpPr>
          <p:nvPr/>
        </p:nvSpPr>
        <p:spPr bwMode="auto">
          <a:xfrm>
            <a:off x="107950" y="6524625"/>
            <a:ext cx="4824413" cy="214313"/>
          </a:xfrm>
          <a:prstGeom prst="rect">
            <a:avLst/>
          </a:prstGeom>
          <a:noFill/>
          <a:ln w="9525">
            <a:noFill/>
            <a:miter lim="800000"/>
            <a:headEnd/>
            <a:tailEnd/>
          </a:ln>
          <a:effectLst/>
        </p:spPr>
        <p:txBody>
          <a:bodyPr>
            <a:spAutoFit/>
          </a:bodyPr>
          <a:lstStyle/>
          <a:p>
            <a:pPr>
              <a:spcBef>
                <a:spcPct val="0"/>
              </a:spcBef>
            </a:pPr>
            <a:r>
              <a:rPr lang="nl-NL" sz="800">
                <a:solidFill>
                  <a:srgbClr val="000000"/>
                </a:solidFill>
                <a:latin typeface="Arial" charset="0"/>
              </a:rPr>
              <a:t>J.J.M. Lambalk | BeNeLux SHS / Venlo / 26052011 </a:t>
            </a:r>
          </a:p>
        </p:txBody>
      </p:sp>
    </p:spTree>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4"/>
          <p:cNvSpPr txBox="1">
            <a:spLocks noChangeArrowheads="1"/>
          </p:cNvSpPr>
          <p:nvPr/>
        </p:nvSpPr>
        <p:spPr bwMode="auto">
          <a:xfrm>
            <a:off x="539750" y="476250"/>
            <a:ext cx="6762750" cy="355600"/>
          </a:xfrm>
          <a:prstGeom prst="rect">
            <a:avLst/>
          </a:prstGeom>
          <a:noFill/>
          <a:ln w="9525" algn="ctr">
            <a:noFill/>
            <a:miter lim="800000"/>
            <a:headEnd/>
            <a:tailEnd/>
          </a:ln>
          <a:effectLst/>
        </p:spPr>
        <p:txBody>
          <a:bodyPr wrap="none" lIns="0" tIns="0" rIns="0" bIns="0">
            <a:spAutoFit/>
          </a:bodyPr>
          <a:lstStyle/>
          <a:p>
            <a:pPr eaLnBrk="1" hangingPunct="1">
              <a:lnSpc>
                <a:spcPts val="2800"/>
              </a:lnSpc>
              <a:spcBef>
                <a:spcPct val="0"/>
              </a:spcBef>
              <a:spcAft>
                <a:spcPts val="1400"/>
              </a:spcAft>
              <a:tabLst>
                <a:tab pos="1620838" algn="l"/>
              </a:tabLst>
            </a:pPr>
            <a:r>
              <a:rPr lang="nl-NL" sz="3200" b="1">
                <a:solidFill>
                  <a:srgbClr val="000000"/>
                </a:solidFill>
                <a:latin typeface="Arial" charset="0"/>
              </a:rPr>
              <a:t>Essentially biological processes …</a:t>
            </a:r>
          </a:p>
        </p:txBody>
      </p:sp>
      <p:sp>
        <p:nvSpPr>
          <p:cNvPr id="105475" name="Rechthoek 5"/>
          <p:cNvSpPr>
            <a:spLocks noChangeArrowheads="1"/>
          </p:cNvSpPr>
          <p:nvPr/>
        </p:nvSpPr>
        <p:spPr bwMode="auto">
          <a:xfrm>
            <a:off x="431800" y="1557338"/>
            <a:ext cx="8677275" cy="774700"/>
          </a:xfrm>
          <a:prstGeom prst="rect">
            <a:avLst/>
          </a:prstGeom>
          <a:noFill/>
          <a:ln w="9525">
            <a:noFill/>
            <a:miter lim="800000"/>
            <a:headEnd/>
            <a:tailEnd/>
          </a:ln>
        </p:spPr>
        <p:txBody>
          <a:bodyPr>
            <a:spAutoFit/>
          </a:bodyPr>
          <a:lstStyle/>
          <a:p>
            <a:pPr>
              <a:lnSpc>
                <a:spcPct val="80000"/>
              </a:lnSpc>
              <a:spcBef>
                <a:spcPct val="0"/>
              </a:spcBef>
            </a:pPr>
            <a:r>
              <a:rPr lang="en-GB" sz="2800">
                <a:solidFill>
                  <a:srgbClr val="000000"/>
                </a:solidFill>
                <a:latin typeface="Arial" charset="0"/>
              </a:rPr>
              <a:t>Recent ruling from the EPO </a:t>
            </a:r>
            <a:r>
              <a:rPr lang="en-GB">
                <a:solidFill>
                  <a:srgbClr val="000000"/>
                </a:solidFill>
                <a:latin typeface="Arial" charset="0"/>
              </a:rPr>
              <a:t>(enlarged board of</a:t>
            </a:r>
            <a:r>
              <a:rPr lang="en-GB" sz="2800">
                <a:solidFill>
                  <a:srgbClr val="000000"/>
                </a:solidFill>
                <a:latin typeface="Arial" charset="0"/>
              </a:rPr>
              <a:t> </a:t>
            </a:r>
            <a:r>
              <a:rPr lang="en-GB">
                <a:solidFill>
                  <a:srgbClr val="000000"/>
                </a:solidFill>
                <a:latin typeface="Arial" charset="0"/>
              </a:rPr>
              <a:t>appeal)</a:t>
            </a:r>
            <a:r>
              <a:rPr lang="en-GB" sz="2800">
                <a:solidFill>
                  <a:srgbClr val="000000"/>
                </a:solidFill>
                <a:latin typeface="Arial" charset="0"/>
              </a:rPr>
              <a:t>  (broccoli &amp; tomato case) </a:t>
            </a:r>
          </a:p>
        </p:txBody>
      </p:sp>
      <p:pic>
        <p:nvPicPr>
          <p:cNvPr id="105476" name="Picture 3"/>
          <p:cNvPicPr>
            <a:picLocks noChangeAspect="1" noChangeArrowheads="1"/>
          </p:cNvPicPr>
          <p:nvPr/>
        </p:nvPicPr>
        <p:blipFill>
          <a:blip r:embed="rId2"/>
          <a:srcRect/>
          <a:stretch>
            <a:fillRect/>
          </a:stretch>
        </p:blipFill>
        <p:spPr bwMode="auto">
          <a:xfrm>
            <a:off x="5219700" y="2708275"/>
            <a:ext cx="3656013" cy="2808288"/>
          </a:xfrm>
          <a:prstGeom prst="rect">
            <a:avLst/>
          </a:prstGeom>
          <a:noFill/>
          <a:ln w="9525">
            <a:noFill/>
            <a:miter lim="800000"/>
            <a:headEnd/>
            <a:tailEnd/>
          </a:ln>
        </p:spPr>
      </p:pic>
      <p:sp>
        <p:nvSpPr>
          <p:cNvPr id="105477" name="Rechthoek 7"/>
          <p:cNvSpPr>
            <a:spLocks noChangeArrowheads="1"/>
          </p:cNvSpPr>
          <p:nvPr/>
        </p:nvSpPr>
        <p:spPr bwMode="auto">
          <a:xfrm>
            <a:off x="468313" y="2636838"/>
            <a:ext cx="4537075" cy="3600450"/>
          </a:xfrm>
          <a:prstGeom prst="rect">
            <a:avLst/>
          </a:prstGeom>
          <a:noFill/>
          <a:ln w="9525">
            <a:noFill/>
            <a:miter lim="800000"/>
            <a:headEnd/>
            <a:tailEnd/>
          </a:ln>
        </p:spPr>
        <p:txBody>
          <a:bodyPr>
            <a:spAutoFit/>
          </a:bodyPr>
          <a:lstStyle/>
          <a:p>
            <a:pPr>
              <a:lnSpc>
                <a:spcPct val="80000"/>
              </a:lnSpc>
              <a:spcBef>
                <a:spcPct val="0"/>
              </a:spcBef>
            </a:pPr>
            <a:r>
              <a:rPr lang="en-GB" sz="1800" b="1" u="sng">
                <a:solidFill>
                  <a:srgbClr val="000000"/>
                </a:solidFill>
                <a:latin typeface="Arial" charset="0"/>
              </a:rPr>
              <a:t>G2/07 &amp; G1/08</a:t>
            </a:r>
            <a:r>
              <a:rPr lang="en-GB" sz="1800" u="sng">
                <a:solidFill>
                  <a:srgbClr val="000000"/>
                </a:solidFill>
                <a:latin typeface="Arial" charset="0"/>
              </a:rPr>
              <a:t>:</a:t>
            </a:r>
          </a:p>
          <a:p>
            <a:pPr>
              <a:lnSpc>
                <a:spcPct val="80000"/>
              </a:lnSpc>
              <a:spcBef>
                <a:spcPct val="0"/>
              </a:spcBef>
            </a:pPr>
            <a:r>
              <a:rPr lang="en-GB" sz="1800">
                <a:solidFill>
                  <a:srgbClr val="000000"/>
                </a:solidFill>
                <a:latin typeface="Arial" charset="0"/>
              </a:rPr>
              <a:t> </a:t>
            </a:r>
          </a:p>
          <a:p>
            <a:pPr>
              <a:lnSpc>
                <a:spcPct val="110000"/>
              </a:lnSpc>
              <a:spcBef>
                <a:spcPct val="0"/>
              </a:spcBef>
            </a:pPr>
            <a:r>
              <a:rPr lang="en-GB" sz="1800">
                <a:solidFill>
                  <a:srgbClr val="000000"/>
                </a:solidFill>
                <a:latin typeface="Arial" charset="0"/>
              </a:rPr>
              <a:t>“... process ... for the production of plants ... consists of the steps of </a:t>
            </a:r>
            <a:r>
              <a:rPr lang="en-GB" sz="1800">
                <a:solidFill>
                  <a:srgbClr val="FF0000"/>
                </a:solidFill>
                <a:latin typeface="Arial" charset="0"/>
              </a:rPr>
              <a:t>crossing </a:t>
            </a:r>
            <a:r>
              <a:rPr lang="en-GB" sz="1800">
                <a:solidFill>
                  <a:srgbClr val="000000"/>
                </a:solidFill>
                <a:latin typeface="Arial" charset="0"/>
              </a:rPr>
              <a:t>... </a:t>
            </a:r>
            <a:r>
              <a:rPr lang="en-GB" sz="1800">
                <a:solidFill>
                  <a:srgbClr val="FF0000"/>
                </a:solidFill>
                <a:latin typeface="Arial" charset="0"/>
              </a:rPr>
              <a:t>and</a:t>
            </a:r>
            <a:r>
              <a:rPr lang="en-GB" sz="1800">
                <a:solidFill>
                  <a:srgbClr val="000000"/>
                </a:solidFill>
                <a:latin typeface="Arial" charset="0"/>
              </a:rPr>
              <a:t> .. </a:t>
            </a:r>
            <a:r>
              <a:rPr lang="en-GB" sz="1800">
                <a:solidFill>
                  <a:srgbClr val="FF0000"/>
                </a:solidFill>
                <a:latin typeface="Arial" charset="0"/>
              </a:rPr>
              <a:t>selection</a:t>
            </a:r>
            <a:r>
              <a:rPr lang="en-GB" sz="1800">
                <a:solidFill>
                  <a:srgbClr val="000000"/>
                </a:solidFill>
                <a:latin typeface="Arial" charset="0"/>
              </a:rPr>
              <a:t> ... </a:t>
            </a:r>
            <a:endParaRPr lang="en-GB" sz="1800">
              <a:solidFill>
                <a:srgbClr val="FF0000"/>
              </a:solidFill>
              <a:latin typeface="Arial" charset="0"/>
            </a:endParaRPr>
          </a:p>
          <a:p>
            <a:pPr>
              <a:lnSpc>
                <a:spcPct val="80000"/>
              </a:lnSpc>
              <a:spcBef>
                <a:spcPct val="0"/>
              </a:spcBef>
            </a:pPr>
            <a:endParaRPr lang="en-GB" sz="1800">
              <a:solidFill>
                <a:srgbClr val="000000"/>
              </a:solidFill>
              <a:latin typeface="Arial" charset="0"/>
            </a:endParaRPr>
          </a:p>
          <a:p>
            <a:pPr>
              <a:lnSpc>
                <a:spcPct val="110000"/>
              </a:lnSpc>
              <a:spcBef>
                <a:spcPct val="0"/>
              </a:spcBef>
            </a:pPr>
            <a:r>
              <a:rPr lang="en-GB" sz="1800">
                <a:solidFill>
                  <a:srgbClr val="000000"/>
                </a:solidFill>
                <a:latin typeface="Arial" charset="0"/>
              </a:rPr>
              <a:t>... is excluded from patentability within the meaning of art 53b EPC ...”</a:t>
            </a:r>
          </a:p>
          <a:p>
            <a:pPr>
              <a:lnSpc>
                <a:spcPct val="80000"/>
              </a:lnSpc>
              <a:spcBef>
                <a:spcPct val="0"/>
              </a:spcBef>
            </a:pPr>
            <a:endParaRPr lang="en-GB" sz="1800">
              <a:solidFill>
                <a:srgbClr val="000000"/>
              </a:solidFill>
              <a:latin typeface="Arial" charset="0"/>
            </a:endParaRPr>
          </a:p>
          <a:p>
            <a:pPr>
              <a:lnSpc>
                <a:spcPct val="110000"/>
              </a:lnSpc>
              <a:spcBef>
                <a:spcPct val="0"/>
              </a:spcBef>
            </a:pPr>
            <a:r>
              <a:rPr lang="en-GB" sz="1800">
                <a:solidFill>
                  <a:srgbClr val="000000"/>
                </a:solidFill>
                <a:latin typeface="Arial" charset="0"/>
              </a:rPr>
              <a:t>... does not escape the exclusion from patentability because it contains a step of technical nature ... “ (</a:t>
            </a:r>
            <a:r>
              <a:rPr lang="en-GB" sz="1800" i="1">
                <a:solidFill>
                  <a:srgbClr val="000000"/>
                </a:solidFill>
                <a:latin typeface="Arial" charset="0"/>
              </a:rPr>
              <a:t>like DNA markers</a:t>
            </a:r>
            <a:r>
              <a:rPr lang="en-GB" sz="1800">
                <a:solidFill>
                  <a:srgbClr val="000000"/>
                </a:solidFill>
                <a:latin typeface="Arial" charset="0"/>
              </a:rPr>
              <a:t>)</a:t>
            </a:r>
          </a:p>
          <a:p>
            <a:pPr>
              <a:lnSpc>
                <a:spcPct val="80000"/>
              </a:lnSpc>
              <a:spcBef>
                <a:spcPct val="0"/>
              </a:spcBef>
            </a:pPr>
            <a:endParaRPr lang="en-GB" sz="1800">
              <a:solidFill>
                <a:srgbClr val="000000"/>
              </a:solidFill>
              <a:latin typeface="Arial" charset="0"/>
            </a:endParaRPr>
          </a:p>
        </p:txBody>
      </p:sp>
      <p:sp>
        <p:nvSpPr>
          <p:cNvPr id="105478" name="Text Box 8"/>
          <p:cNvSpPr txBox="1">
            <a:spLocks noChangeArrowheads="1"/>
          </p:cNvSpPr>
          <p:nvPr/>
        </p:nvSpPr>
        <p:spPr bwMode="auto">
          <a:xfrm>
            <a:off x="107950" y="6524625"/>
            <a:ext cx="4824413" cy="214313"/>
          </a:xfrm>
          <a:prstGeom prst="rect">
            <a:avLst/>
          </a:prstGeom>
          <a:noFill/>
          <a:ln w="9525">
            <a:noFill/>
            <a:miter lim="800000"/>
            <a:headEnd/>
            <a:tailEnd/>
          </a:ln>
          <a:effectLst/>
        </p:spPr>
        <p:txBody>
          <a:bodyPr>
            <a:spAutoFit/>
          </a:bodyPr>
          <a:lstStyle/>
          <a:p>
            <a:pPr>
              <a:spcBef>
                <a:spcPct val="0"/>
              </a:spcBef>
            </a:pPr>
            <a:r>
              <a:rPr lang="nl-NL" sz="800">
                <a:solidFill>
                  <a:srgbClr val="000000"/>
                </a:solidFill>
                <a:latin typeface="Arial" charset="0"/>
              </a:rPr>
              <a:t>J.J.M. Lambalk | BeNeLux SHS / Venlo / 26052011 </a:t>
            </a:r>
          </a:p>
        </p:txBody>
      </p:sp>
    </p:spTree>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Afbeelding 13" descr="brocolli.jpg"/>
          <p:cNvPicPr>
            <a:picLocks noChangeAspect="1"/>
          </p:cNvPicPr>
          <p:nvPr/>
        </p:nvPicPr>
        <p:blipFill>
          <a:blip r:embed="rId2"/>
          <a:srcRect/>
          <a:stretch>
            <a:fillRect/>
          </a:stretch>
        </p:blipFill>
        <p:spPr bwMode="auto">
          <a:xfrm>
            <a:off x="827088" y="4221163"/>
            <a:ext cx="2736850" cy="1781175"/>
          </a:xfrm>
          <a:prstGeom prst="rect">
            <a:avLst/>
          </a:prstGeom>
          <a:noFill/>
          <a:ln w="9525">
            <a:noFill/>
            <a:miter lim="800000"/>
            <a:headEnd/>
            <a:tailEnd/>
          </a:ln>
        </p:spPr>
      </p:pic>
      <p:pic>
        <p:nvPicPr>
          <p:cNvPr id="106499" name="Afbeelding 7" descr="tomato_case.jpg"/>
          <p:cNvPicPr>
            <a:picLocks noChangeAspect="1"/>
          </p:cNvPicPr>
          <p:nvPr/>
        </p:nvPicPr>
        <p:blipFill>
          <a:blip r:embed="rId3"/>
          <a:srcRect/>
          <a:stretch>
            <a:fillRect/>
          </a:stretch>
        </p:blipFill>
        <p:spPr bwMode="auto">
          <a:xfrm>
            <a:off x="4398963" y="3932238"/>
            <a:ext cx="1901825" cy="2089150"/>
          </a:xfrm>
          <a:prstGeom prst="rect">
            <a:avLst/>
          </a:prstGeom>
          <a:noFill/>
          <a:ln w="9525">
            <a:noFill/>
            <a:miter lim="800000"/>
            <a:headEnd/>
            <a:tailEnd/>
          </a:ln>
        </p:spPr>
      </p:pic>
      <p:sp>
        <p:nvSpPr>
          <p:cNvPr id="106500" name="Rectangle 3"/>
          <p:cNvSpPr txBox="1">
            <a:spLocks noChangeArrowheads="1"/>
          </p:cNvSpPr>
          <p:nvPr/>
        </p:nvSpPr>
        <p:spPr bwMode="auto">
          <a:xfrm>
            <a:off x="468313" y="1757363"/>
            <a:ext cx="8034337" cy="1422400"/>
          </a:xfrm>
          <a:prstGeom prst="rect">
            <a:avLst/>
          </a:prstGeom>
          <a:noFill/>
          <a:ln w="9525">
            <a:noFill/>
            <a:miter lim="800000"/>
            <a:headEnd/>
            <a:tailEnd/>
          </a:ln>
        </p:spPr>
        <p:txBody>
          <a:bodyPr lIns="0" tIns="0" rIns="0" bIns="0">
            <a:spAutoFit/>
          </a:bodyPr>
          <a:lstStyle/>
          <a:p>
            <a:pPr marL="179388" lvl="1" indent="-177800" eaLnBrk="1" hangingPunct="1">
              <a:lnSpc>
                <a:spcPts val="2800"/>
              </a:lnSpc>
              <a:spcBef>
                <a:spcPct val="0"/>
              </a:spcBef>
              <a:spcAft>
                <a:spcPts val="1400"/>
              </a:spcAft>
              <a:tabLst>
                <a:tab pos="177800" algn="l"/>
              </a:tabLst>
            </a:pPr>
            <a:r>
              <a:rPr lang="en-US" sz="2800">
                <a:solidFill>
                  <a:srgbClr val="000000"/>
                </a:solidFill>
                <a:latin typeface="Arial" charset="0"/>
                <a:ea typeface="ＭＳ Ｐゴシック" pitchFamily="80" charset="-128"/>
              </a:rPr>
              <a:t>    </a:t>
            </a:r>
            <a:r>
              <a:rPr lang="en-US" sz="2800" b="1">
                <a:solidFill>
                  <a:srgbClr val="000000"/>
                </a:solidFill>
                <a:latin typeface="Arial" charset="0"/>
                <a:ea typeface="ＭＳ Ｐゴシック" pitchFamily="80" charset="-128"/>
              </a:rPr>
              <a:t>G2/07 &amp; G1/08:</a:t>
            </a:r>
          </a:p>
          <a:p>
            <a:pPr marL="560388" lvl="2" indent="-177800" eaLnBrk="1" hangingPunct="1">
              <a:lnSpc>
                <a:spcPts val="2800"/>
              </a:lnSpc>
              <a:spcBef>
                <a:spcPct val="0"/>
              </a:spcBef>
              <a:spcAft>
                <a:spcPts val="1400"/>
              </a:spcAft>
              <a:buFontTx/>
              <a:buChar char="•"/>
              <a:tabLst>
                <a:tab pos="177800" algn="l"/>
              </a:tabLst>
            </a:pPr>
            <a:r>
              <a:rPr lang="en-US" sz="2800">
                <a:solidFill>
                  <a:srgbClr val="000000"/>
                </a:solidFill>
                <a:latin typeface="Arial" charset="0"/>
                <a:ea typeface="ＭＳ Ｐゴシック" pitchFamily="80" charset="-128"/>
              </a:rPr>
              <a:t>Is about breeding methods</a:t>
            </a:r>
          </a:p>
          <a:p>
            <a:pPr marL="560388" lvl="2" indent="-177800" eaLnBrk="1" hangingPunct="1">
              <a:lnSpc>
                <a:spcPts val="2800"/>
              </a:lnSpc>
              <a:spcBef>
                <a:spcPct val="0"/>
              </a:spcBef>
              <a:spcAft>
                <a:spcPts val="1400"/>
              </a:spcAft>
              <a:buFontTx/>
              <a:buChar char="•"/>
              <a:tabLst>
                <a:tab pos="177800" algn="l"/>
              </a:tabLst>
            </a:pPr>
            <a:r>
              <a:rPr lang="en-US" sz="2800">
                <a:solidFill>
                  <a:srgbClr val="000000"/>
                </a:solidFill>
                <a:latin typeface="Arial" charset="0"/>
                <a:ea typeface="ＭＳ Ｐゴシック" pitchFamily="80" charset="-128"/>
              </a:rPr>
              <a:t>Corresponding products can still be patented</a:t>
            </a:r>
          </a:p>
        </p:txBody>
      </p:sp>
      <p:sp>
        <p:nvSpPr>
          <p:cNvPr id="106501" name="Text Box 7"/>
          <p:cNvSpPr txBox="1">
            <a:spLocks noChangeArrowheads="1"/>
          </p:cNvSpPr>
          <p:nvPr/>
        </p:nvSpPr>
        <p:spPr bwMode="auto">
          <a:xfrm>
            <a:off x="827088" y="409575"/>
            <a:ext cx="2884487" cy="355600"/>
          </a:xfrm>
          <a:prstGeom prst="rect">
            <a:avLst/>
          </a:prstGeom>
          <a:noFill/>
          <a:ln w="9525" algn="ctr">
            <a:noFill/>
            <a:miter lim="800000"/>
            <a:headEnd/>
            <a:tailEnd/>
          </a:ln>
          <a:effectLst/>
        </p:spPr>
        <p:txBody>
          <a:bodyPr wrap="none" lIns="0" tIns="0" rIns="0" bIns="0">
            <a:spAutoFit/>
          </a:bodyPr>
          <a:lstStyle/>
          <a:p>
            <a:pPr eaLnBrk="1" hangingPunct="1">
              <a:lnSpc>
                <a:spcPts val="2800"/>
              </a:lnSpc>
              <a:spcBef>
                <a:spcPct val="0"/>
              </a:spcBef>
              <a:spcAft>
                <a:spcPts val="1400"/>
              </a:spcAft>
              <a:tabLst>
                <a:tab pos="1620838" algn="l"/>
              </a:tabLst>
            </a:pPr>
            <a:r>
              <a:rPr lang="nl-NL" sz="3200" b="1">
                <a:solidFill>
                  <a:srgbClr val="000000"/>
                </a:solidFill>
                <a:latin typeface="Arial" charset="0"/>
              </a:rPr>
              <a:t>Consequences</a:t>
            </a:r>
          </a:p>
        </p:txBody>
      </p:sp>
      <p:sp>
        <p:nvSpPr>
          <p:cNvPr id="106502" name="Text Box 8"/>
          <p:cNvSpPr txBox="1">
            <a:spLocks noChangeArrowheads="1"/>
          </p:cNvSpPr>
          <p:nvPr/>
        </p:nvSpPr>
        <p:spPr bwMode="auto">
          <a:xfrm>
            <a:off x="107950" y="6524625"/>
            <a:ext cx="4824413" cy="214313"/>
          </a:xfrm>
          <a:prstGeom prst="rect">
            <a:avLst/>
          </a:prstGeom>
          <a:noFill/>
          <a:ln w="9525">
            <a:noFill/>
            <a:miter lim="800000"/>
            <a:headEnd/>
            <a:tailEnd/>
          </a:ln>
          <a:effectLst/>
        </p:spPr>
        <p:txBody>
          <a:bodyPr>
            <a:spAutoFit/>
          </a:bodyPr>
          <a:lstStyle/>
          <a:p>
            <a:pPr>
              <a:spcBef>
                <a:spcPct val="0"/>
              </a:spcBef>
            </a:pPr>
            <a:r>
              <a:rPr lang="nl-NL" sz="800">
                <a:solidFill>
                  <a:srgbClr val="000000"/>
                </a:solidFill>
                <a:latin typeface="Arial" charset="0"/>
              </a:rPr>
              <a:t>J.J.M. Lambalk | BeNeLux SHS / Venlo / 26052011 </a:t>
            </a:r>
          </a:p>
        </p:txBody>
      </p:sp>
    </p:spTree>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4"/>
          <p:cNvSpPr txBox="1">
            <a:spLocks noChangeArrowheads="1"/>
          </p:cNvSpPr>
          <p:nvPr/>
        </p:nvSpPr>
        <p:spPr bwMode="auto">
          <a:xfrm>
            <a:off x="487363" y="1743075"/>
            <a:ext cx="8261350" cy="4257675"/>
          </a:xfrm>
          <a:prstGeom prst="rect">
            <a:avLst/>
          </a:prstGeom>
          <a:noFill/>
          <a:ln w="9525" algn="ctr">
            <a:noFill/>
            <a:miter lim="800000"/>
            <a:headEnd/>
            <a:tailEnd/>
          </a:ln>
          <a:effectLst/>
        </p:spPr>
        <p:txBody>
          <a:bodyPr wrap="none" lIns="0" tIns="0" rIns="0" bIns="0">
            <a:spAutoFit/>
          </a:bodyPr>
          <a:lstStyle/>
          <a:p>
            <a:pPr eaLnBrk="1" hangingPunct="1">
              <a:spcBef>
                <a:spcPct val="0"/>
              </a:spcBef>
              <a:spcAft>
                <a:spcPts val="1400"/>
              </a:spcAft>
              <a:tabLst>
                <a:tab pos="1620838" algn="l"/>
              </a:tabLst>
            </a:pPr>
            <a:r>
              <a:rPr lang="en-US" sz="3200">
                <a:solidFill>
                  <a:srgbClr val="000000"/>
                </a:solidFill>
                <a:latin typeface="Arial" charset="0"/>
                <a:cs typeface="Arial" charset="0"/>
              </a:rPr>
              <a:t>• Patentability of native- and non-native traits?</a:t>
            </a:r>
          </a:p>
          <a:p>
            <a:pPr eaLnBrk="1" hangingPunct="1">
              <a:lnSpc>
                <a:spcPct val="115000"/>
              </a:lnSpc>
              <a:spcBef>
                <a:spcPct val="0"/>
              </a:spcBef>
              <a:spcAft>
                <a:spcPts val="1400"/>
              </a:spcAft>
              <a:tabLst>
                <a:tab pos="1620838" algn="l"/>
              </a:tabLst>
            </a:pPr>
            <a:endParaRPr lang="en-US" sz="3200">
              <a:solidFill>
                <a:srgbClr val="000000"/>
              </a:solidFill>
              <a:latin typeface="Arial" charset="0"/>
              <a:cs typeface="Arial" charset="0"/>
            </a:endParaRPr>
          </a:p>
          <a:p>
            <a:pPr eaLnBrk="1" hangingPunct="1">
              <a:lnSpc>
                <a:spcPct val="115000"/>
              </a:lnSpc>
              <a:spcBef>
                <a:spcPct val="0"/>
              </a:spcBef>
              <a:spcAft>
                <a:spcPts val="1400"/>
              </a:spcAft>
              <a:tabLst>
                <a:tab pos="1620838" algn="l"/>
              </a:tabLst>
            </a:pPr>
            <a:r>
              <a:rPr lang="en-US" sz="3200">
                <a:solidFill>
                  <a:srgbClr val="000000"/>
                </a:solidFill>
                <a:latin typeface="Arial" charset="0"/>
                <a:cs typeface="Arial" charset="0"/>
              </a:rPr>
              <a:t>• The only IP possibility to protect plant</a:t>
            </a:r>
          </a:p>
          <a:p>
            <a:pPr eaLnBrk="1" hangingPunct="1">
              <a:lnSpc>
                <a:spcPct val="75000"/>
              </a:lnSpc>
              <a:spcBef>
                <a:spcPct val="0"/>
              </a:spcBef>
              <a:spcAft>
                <a:spcPts val="1400"/>
              </a:spcAft>
              <a:tabLst>
                <a:tab pos="1620838" algn="l"/>
              </a:tabLst>
            </a:pPr>
            <a:r>
              <a:rPr lang="en-US" sz="3200">
                <a:solidFill>
                  <a:srgbClr val="000000"/>
                </a:solidFill>
                <a:latin typeface="Arial" charset="0"/>
                <a:cs typeface="Arial" charset="0"/>
              </a:rPr>
              <a:t>  varieties is PBR? </a:t>
            </a:r>
          </a:p>
          <a:p>
            <a:pPr eaLnBrk="1" hangingPunct="1">
              <a:lnSpc>
                <a:spcPct val="75000"/>
              </a:lnSpc>
              <a:spcBef>
                <a:spcPct val="0"/>
              </a:spcBef>
              <a:spcAft>
                <a:spcPts val="1400"/>
              </a:spcAft>
              <a:tabLst>
                <a:tab pos="1620838" algn="l"/>
              </a:tabLst>
            </a:pPr>
            <a:endParaRPr lang="en-US" sz="3200">
              <a:solidFill>
                <a:srgbClr val="000000"/>
              </a:solidFill>
              <a:latin typeface="Arial" charset="0"/>
              <a:cs typeface="Arial" charset="0"/>
            </a:endParaRPr>
          </a:p>
          <a:p>
            <a:pPr eaLnBrk="1" hangingPunct="1">
              <a:lnSpc>
                <a:spcPct val="75000"/>
              </a:lnSpc>
              <a:spcBef>
                <a:spcPct val="0"/>
              </a:spcBef>
              <a:spcAft>
                <a:spcPts val="1400"/>
              </a:spcAft>
              <a:tabLst>
                <a:tab pos="1620838" algn="l"/>
              </a:tabLst>
            </a:pPr>
            <a:r>
              <a:rPr lang="en-US" sz="3200">
                <a:solidFill>
                  <a:srgbClr val="000000"/>
                </a:solidFill>
                <a:latin typeface="Arial" charset="0"/>
                <a:cs typeface="Arial" charset="0"/>
              </a:rPr>
              <a:t>              ANSWER = </a:t>
            </a:r>
            <a:r>
              <a:rPr lang="en-US" sz="3200" b="1">
                <a:solidFill>
                  <a:srgbClr val="000000"/>
                </a:solidFill>
                <a:latin typeface="Arial" charset="0"/>
                <a:cs typeface="Arial" charset="0"/>
              </a:rPr>
              <a:t>NO</a:t>
            </a:r>
          </a:p>
          <a:p>
            <a:pPr eaLnBrk="1" hangingPunct="1">
              <a:spcBef>
                <a:spcPct val="0"/>
              </a:spcBef>
              <a:spcAft>
                <a:spcPts val="1400"/>
              </a:spcAft>
              <a:tabLst>
                <a:tab pos="1620838" algn="l"/>
              </a:tabLst>
            </a:pPr>
            <a:r>
              <a:rPr lang="en-US" sz="3200">
                <a:solidFill>
                  <a:srgbClr val="000000"/>
                </a:solidFill>
                <a:latin typeface="Arial" charset="0"/>
                <a:cs typeface="Arial" charset="0"/>
              </a:rPr>
              <a:t>                                 </a:t>
            </a:r>
          </a:p>
        </p:txBody>
      </p:sp>
      <p:sp>
        <p:nvSpPr>
          <p:cNvPr id="107523" name="Text Box 5"/>
          <p:cNvSpPr txBox="1">
            <a:spLocks noChangeArrowheads="1"/>
          </p:cNvSpPr>
          <p:nvPr/>
        </p:nvSpPr>
        <p:spPr bwMode="auto">
          <a:xfrm>
            <a:off x="107950" y="6524625"/>
            <a:ext cx="4824413" cy="214313"/>
          </a:xfrm>
          <a:prstGeom prst="rect">
            <a:avLst/>
          </a:prstGeom>
          <a:noFill/>
          <a:ln w="9525">
            <a:noFill/>
            <a:miter lim="800000"/>
            <a:headEnd/>
            <a:tailEnd/>
          </a:ln>
          <a:effectLst/>
        </p:spPr>
        <p:txBody>
          <a:bodyPr>
            <a:spAutoFit/>
          </a:bodyPr>
          <a:lstStyle/>
          <a:p>
            <a:pPr>
              <a:spcBef>
                <a:spcPct val="0"/>
              </a:spcBef>
            </a:pPr>
            <a:r>
              <a:rPr lang="nl-NL" sz="800">
                <a:solidFill>
                  <a:srgbClr val="000000"/>
                </a:solidFill>
                <a:latin typeface="Arial" charset="0"/>
              </a:rPr>
              <a:t>J.J.M. Lambalk | BeNeLux SHS / Venlo / 26052011 </a:t>
            </a:r>
          </a:p>
        </p:txBody>
      </p:sp>
      <p:sp>
        <p:nvSpPr>
          <p:cNvPr id="107524" name="Text Box 6"/>
          <p:cNvSpPr txBox="1">
            <a:spLocks noChangeArrowheads="1"/>
          </p:cNvSpPr>
          <p:nvPr/>
        </p:nvSpPr>
        <p:spPr bwMode="auto">
          <a:xfrm>
            <a:off x="350838" y="409575"/>
            <a:ext cx="7962900" cy="355600"/>
          </a:xfrm>
          <a:prstGeom prst="rect">
            <a:avLst/>
          </a:prstGeom>
          <a:noFill/>
          <a:ln w="9525" algn="ctr">
            <a:noFill/>
            <a:miter lim="800000"/>
            <a:headEnd/>
            <a:tailEnd/>
          </a:ln>
          <a:effectLst/>
        </p:spPr>
        <p:txBody>
          <a:bodyPr lIns="0" tIns="0" rIns="0" bIns="0">
            <a:spAutoFit/>
          </a:bodyPr>
          <a:lstStyle/>
          <a:p>
            <a:pPr eaLnBrk="1" hangingPunct="1">
              <a:lnSpc>
                <a:spcPts val="2800"/>
              </a:lnSpc>
              <a:spcBef>
                <a:spcPct val="0"/>
              </a:spcBef>
              <a:spcAft>
                <a:spcPts val="1400"/>
              </a:spcAft>
              <a:tabLst>
                <a:tab pos="1620838" algn="l"/>
              </a:tabLst>
            </a:pPr>
            <a:r>
              <a:rPr lang="en-US" sz="3200" b="1">
                <a:solidFill>
                  <a:srgbClr val="000000"/>
                </a:solidFill>
                <a:latin typeface="Arial" charset="0"/>
              </a:rPr>
              <a:t>Again… what can be changed (quickly)?</a:t>
            </a:r>
            <a:endParaRPr lang="nl-NL" sz="3200" b="1">
              <a:solidFill>
                <a:srgbClr val="000000"/>
              </a:solidFill>
              <a:latin typeface="Arial" charset="0"/>
            </a:endParaRPr>
          </a:p>
        </p:txBody>
      </p:sp>
    </p:spTree>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487363" y="1743075"/>
            <a:ext cx="0" cy="487363"/>
          </a:xfrm>
          <a:prstGeom prst="rect">
            <a:avLst/>
          </a:prstGeom>
          <a:noFill/>
          <a:ln w="9525" algn="ctr">
            <a:noFill/>
            <a:miter lim="800000"/>
            <a:headEnd/>
            <a:tailEnd/>
          </a:ln>
          <a:effectLst/>
        </p:spPr>
        <p:txBody>
          <a:bodyPr wrap="none" lIns="0" tIns="0" rIns="0" bIns="0">
            <a:spAutoFit/>
          </a:bodyPr>
          <a:lstStyle/>
          <a:p>
            <a:pPr eaLnBrk="1" hangingPunct="1">
              <a:spcBef>
                <a:spcPct val="0"/>
              </a:spcBef>
              <a:spcAft>
                <a:spcPts val="1400"/>
              </a:spcAft>
              <a:tabLst>
                <a:tab pos="1620838" algn="l"/>
              </a:tabLst>
            </a:pPr>
            <a:endParaRPr lang="nl-NL" sz="3200">
              <a:solidFill>
                <a:srgbClr val="000000"/>
              </a:solidFill>
              <a:latin typeface="Arial" charset="0"/>
              <a:cs typeface="Arial" charset="0"/>
            </a:endParaRPr>
          </a:p>
        </p:txBody>
      </p:sp>
      <p:sp>
        <p:nvSpPr>
          <p:cNvPr id="108547" name="Text Box 3"/>
          <p:cNvSpPr txBox="1">
            <a:spLocks noChangeArrowheads="1"/>
          </p:cNvSpPr>
          <p:nvPr/>
        </p:nvSpPr>
        <p:spPr bwMode="auto">
          <a:xfrm>
            <a:off x="107950" y="6524625"/>
            <a:ext cx="4824413" cy="214313"/>
          </a:xfrm>
          <a:prstGeom prst="rect">
            <a:avLst/>
          </a:prstGeom>
          <a:noFill/>
          <a:ln w="9525">
            <a:noFill/>
            <a:miter lim="800000"/>
            <a:headEnd/>
            <a:tailEnd/>
          </a:ln>
          <a:effectLst/>
        </p:spPr>
        <p:txBody>
          <a:bodyPr>
            <a:spAutoFit/>
          </a:bodyPr>
          <a:lstStyle/>
          <a:p>
            <a:pPr>
              <a:spcBef>
                <a:spcPct val="0"/>
              </a:spcBef>
            </a:pPr>
            <a:r>
              <a:rPr lang="nl-NL" sz="800">
                <a:solidFill>
                  <a:srgbClr val="000000"/>
                </a:solidFill>
                <a:latin typeface="Arial" charset="0"/>
              </a:rPr>
              <a:t>J.J.M. Lambalk | BeNeLux SHS / Venlo / 26052011 </a:t>
            </a:r>
          </a:p>
        </p:txBody>
      </p:sp>
      <p:sp>
        <p:nvSpPr>
          <p:cNvPr id="108548" name="Rectangle 5"/>
          <p:cNvSpPr>
            <a:spLocks noChangeArrowheads="1"/>
          </p:cNvSpPr>
          <p:nvPr/>
        </p:nvSpPr>
        <p:spPr bwMode="auto">
          <a:xfrm>
            <a:off x="781050" y="1847850"/>
            <a:ext cx="7515225" cy="3556000"/>
          </a:xfrm>
          <a:prstGeom prst="rect">
            <a:avLst/>
          </a:prstGeom>
          <a:noFill/>
          <a:ln w="9525" algn="ctr">
            <a:noFill/>
            <a:miter lim="800000"/>
            <a:headEnd/>
            <a:tailEnd/>
          </a:ln>
          <a:effectLst/>
        </p:spPr>
        <p:txBody>
          <a:bodyPr lIns="0" tIns="0" rIns="0" bIns="0">
            <a:spAutoFit/>
          </a:bodyPr>
          <a:lstStyle/>
          <a:p>
            <a:pPr eaLnBrk="1" hangingPunct="1">
              <a:lnSpc>
                <a:spcPts val="2800"/>
              </a:lnSpc>
              <a:spcBef>
                <a:spcPct val="0"/>
              </a:spcBef>
              <a:spcAft>
                <a:spcPts val="1400"/>
              </a:spcAft>
              <a:tabLst>
                <a:tab pos="1620838" algn="l"/>
              </a:tabLst>
            </a:pPr>
            <a:r>
              <a:rPr lang="en-US" sz="3200">
                <a:solidFill>
                  <a:srgbClr val="000000"/>
                </a:solidFill>
                <a:latin typeface="Arial" charset="0"/>
              </a:rPr>
              <a:t>(further) restrictions/limitations  in </a:t>
            </a:r>
          </a:p>
          <a:p>
            <a:pPr eaLnBrk="1" hangingPunct="1">
              <a:lnSpc>
                <a:spcPts val="2800"/>
              </a:lnSpc>
              <a:spcBef>
                <a:spcPct val="0"/>
              </a:spcBef>
              <a:spcAft>
                <a:spcPts val="1400"/>
              </a:spcAft>
              <a:tabLst>
                <a:tab pos="1620838" algn="l"/>
              </a:tabLst>
            </a:pPr>
            <a:r>
              <a:rPr lang="en-US" sz="3200">
                <a:solidFill>
                  <a:srgbClr val="000000"/>
                </a:solidFill>
                <a:latin typeface="Arial" charset="0"/>
              </a:rPr>
              <a:t>patentlaw in relation to plants/varieties </a:t>
            </a:r>
          </a:p>
          <a:p>
            <a:pPr eaLnBrk="1" hangingPunct="1">
              <a:lnSpc>
                <a:spcPts val="2800"/>
              </a:lnSpc>
              <a:spcBef>
                <a:spcPct val="0"/>
              </a:spcBef>
              <a:spcAft>
                <a:spcPts val="1400"/>
              </a:spcAft>
              <a:tabLst>
                <a:tab pos="1620838" algn="l"/>
              </a:tabLst>
            </a:pPr>
            <a:r>
              <a:rPr lang="en-US" sz="3200">
                <a:solidFill>
                  <a:srgbClr val="000000"/>
                </a:solidFill>
                <a:latin typeface="Arial" charset="0"/>
              </a:rPr>
              <a:t>desirable developments for our breeding </a:t>
            </a:r>
          </a:p>
          <a:p>
            <a:pPr eaLnBrk="1" hangingPunct="1">
              <a:lnSpc>
                <a:spcPts val="2800"/>
              </a:lnSpc>
              <a:spcBef>
                <a:spcPct val="0"/>
              </a:spcBef>
              <a:spcAft>
                <a:spcPts val="1400"/>
              </a:spcAft>
              <a:tabLst>
                <a:tab pos="1620838" algn="l"/>
              </a:tabLst>
            </a:pPr>
            <a:r>
              <a:rPr lang="en-US" sz="3200">
                <a:solidFill>
                  <a:srgbClr val="000000"/>
                </a:solidFill>
                <a:latin typeface="Arial" charset="0"/>
              </a:rPr>
              <a:t>Industry?</a:t>
            </a:r>
          </a:p>
          <a:p>
            <a:pPr eaLnBrk="1" hangingPunct="1">
              <a:lnSpc>
                <a:spcPts val="2800"/>
              </a:lnSpc>
              <a:spcBef>
                <a:spcPct val="0"/>
              </a:spcBef>
              <a:spcAft>
                <a:spcPts val="1400"/>
              </a:spcAft>
              <a:tabLst>
                <a:tab pos="1620838" algn="l"/>
              </a:tabLst>
            </a:pPr>
            <a:endParaRPr lang="en-US" sz="3200">
              <a:solidFill>
                <a:srgbClr val="000000"/>
              </a:solidFill>
              <a:latin typeface="Arial" charset="0"/>
            </a:endParaRPr>
          </a:p>
          <a:p>
            <a:pPr eaLnBrk="1" hangingPunct="1">
              <a:lnSpc>
                <a:spcPts val="2800"/>
              </a:lnSpc>
              <a:spcBef>
                <a:spcPct val="0"/>
              </a:spcBef>
              <a:spcAft>
                <a:spcPts val="1400"/>
              </a:spcAft>
              <a:tabLst>
                <a:tab pos="1620838" algn="l"/>
              </a:tabLst>
            </a:pPr>
            <a:r>
              <a:rPr lang="nl-NL" sz="3200" b="1">
                <a:solidFill>
                  <a:srgbClr val="000000"/>
                </a:solidFill>
                <a:latin typeface="Arial" charset="0"/>
              </a:rPr>
              <a:t>Opinion Enza Zaden = No!</a:t>
            </a:r>
            <a:endParaRPr lang="en-US" sz="3200">
              <a:solidFill>
                <a:srgbClr val="000000"/>
              </a:solidFill>
              <a:latin typeface="Arial" charset="0"/>
            </a:endParaRPr>
          </a:p>
          <a:p>
            <a:pPr eaLnBrk="1" hangingPunct="1">
              <a:lnSpc>
                <a:spcPts val="2800"/>
              </a:lnSpc>
              <a:spcBef>
                <a:spcPct val="0"/>
              </a:spcBef>
              <a:spcAft>
                <a:spcPts val="1400"/>
              </a:spcAft>
              <a:tabLst>
                <a:tab pos="1620838" algn="l"/>
              </a:tabLst>
            </a:pPr>
            <a:endParaRPr lang="nl-NL" sz="3200">
              <a:solidFill>
                <a:srgbClr val="000000"/>
              </a:solidFill>
              <a:latin typeface="Arial"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Line 18"/>
          <p:cNvSpPr>
            <a:spLocks noChangeShapeType="1"/>
          </p:cNvSpPr>
          <p:nvPr/>
        </p:nvSpPr>
        <p:spPr bwMode="auto">
          <a:xfrm>
            <a:off x="4859338" y="2205038"/>
            <a:ext cx="0" cy="792162"/>
          </a:xfrm>
          <a:prstGeom prst="line">
            <a:avLst/>
          </a:prstGeom>
          <a:noFill/>
          <a:ln w="76200">
            <a:solidFill>
              <a:srgbClr val="FFFF00"/>
            </a:solidFill>
            <a:round/>
            <a:headEnd type="triangle" w="med" len="med"/>
            <a:tailEnd/>
          </a:ln>
        </p:spPr>
        <p:txBody>
          <a:bodyPr/>
          <a:lstStyle/>
          <a:p>
            <a:endParaRPr lang="en-US"/>
          </a:p>
        </p:txBody>
      </p:sp>
      <p:sp>
        <p:nvSpPr>
          <p:cNvPr id="45059" name="Line 17"/>
          <p:cNvSpPr>
            <a:spLocks noChangeShapeType="1"/>
          </p:cNvSpPr>
          <p:nvPr/>
        </p:nvSpPr>
        <p:spPr bwMode="auto">
          <a:xfrm>
            <a:off x="7451725" y="2276475"/>
            <a:ext cx="0" cy="792163"/>
          </a:xfrm>
          <a:prstGeom prst="line">
            <a:avLst/>
          </a:prstGeom>
          <a:noFill/>
          <a:ln w="76200">
            <a:solidFill>
              <a:srgbClr val="FFFF00"/>
            </a:solidFill>
            <a:round/>
            <a:headEnd type="triangle" w="med" len="med"/>
            <a:tailEnd/>
          </a:ln>
        </p:spPr>
        <p:txBody>
          <a:bodyPr/>
          <a:lstStyle/>
          <a:p>
            <a:endParaRPr lang="en-US"/>
          </a:p>
        </p:txBody>
      </p:sp>
      <p:sp>
        <p:nvSpPr>
          <p:cNvPr id="45060" name="Rectangle 19"/>
          <p:cNvSpPr>
            <a:spLocks noChangeArrowheads="1"/>
          </p:cNvSpPr>
          <p:nvPr/>
        </p:nvSpPr>
        <p:spPr bwMode="auto">
          <a:xfrm>
            <a:off x="0" y="1724025"/>
            <a:ext cx="9144000" cy="0"/>
          </a:xfrm>
          <a:prstGeom prst="rect">
            <a:avLst/>
          </a:prstGeom>
          <a:noFill/>
          <a:ln w="12700">
            <a:noFill/>
            <a:miter lim="800000"/>
            <a:headEnd/>
            <a:tailEnd/>
          </a:ln>
          <a:effectLst/>
        </p:spPr>
        <p:txBody>
          <a:bodyPr wrap="none" anchor="ctr">
            <a:spAutoFit/>
          </a:bodyPr>
          <a:lstStyle/>
          <a:p>
            <a:pPr>
              <a:spcBef>
                <a:spcPct val="0"/>
              </a:spcBef>
            </a:pPr>
            <a:endParaRPr lang="nl-NL">
              <a:latin typeface="Times New Roman" pitchFamily="18" charset="0"/>
            </a:endParaRPr>
          </a:p>
        </p:txBody>
      </p:sp>
      <p:sp>
        <p:nvSpPr>
          <p:cNvPr id="45061" name="Rectangle 20"/>
          <p:cNvSpPr>
            <a:spLocks noChangeArrowheads="1"/>
          </p:cNvSpPr>
          <p:nvPr/>
        </p:nvSpPr>
        <p:spPr bwMode="auto">
          <a:xfrm>
            <a:off x="0" y="1724025"/>
            <a:ext cx="184150" cy="1187450"/>
          </a:xfrm>
          <a:prstGeom prst="rect">
            <a:avLst/>
          </a:prstGeom>
          <a:noFill/>
          <a:ln w="12700">
            <a:noFill/>
            <a:miter lim="800000"/>
            <a:headEnd/>
            <a:tailEnd/>
          </a:ln>
          <a:effectLst/>
        </p:spPr>
        <p:txBody>
          <a:bodyPr wrap="none" anchor="ctr">
            <a:spAutoFit/>
          </a:bodyPr>
          <a:lstStyle/>
          <a:p>
            <a:pPr>
              <a:spcBef>
                <a:spcPct val="0"/>
              </a:spcBef>
            </a:pPr>
            <a:r>
              <a:rPr lang="en-US">
                <a:latin typeface="Times New Roman" pitchFamily="18" charset="0"/>
              </a:rPr>
              <a:t/>
            </a:r>
            <a:br>
              <a:rPr lang="en-US">
                <a:latin typeface="Times New Roman" pitchFamily="18" charset="0"/>
              </a:rPr>
            </a:br>
            <a:endParaRPr lang="en-US">
              <a:latin typeface="Times New Roman" pitchFamily="18" charset="0"/>
            </a:endParaRPr>
          </a:p>
          <a:p>
            <a:pPr>
              <a:spcBef>
                <a:spcPct val="0"/>
              </a:spcBef>
            </a:pPr>
            <a:endParaRPr lang="en-US">
              <a:latin typeface="Times New Roman" pitchFamily="18" charset="0"/>
            </a:endParaRPr>
          </a:p>
        </p:txBody>
      </p:sp>
      <p:sp>
        <p:nvSpPr>
          <p:cNvPr id="45062" name="Rectangle 26"/>
          <p:cNvSpPr>
            <a:spLocks noChangeArrowheads="1"/>
          </p:cNvSpPr>
          <p:nvPr/>
        </p:nvSpPr>
        <p:spPr bwMode="auto">
          <a:xfrm>
            <a:off x="0" y="3516313"/>
            <a:ext cx="8101013" cy="1314450"/>
          </a:xfrm>
          <a:prstGeom prst="rect">
            <a:avLst/>
          </a:prstGeom>
          <a:noFill/>
          <a:ln w="12700">
            <a:noFill/>
            <a:miter lim="800000"/>
            <a:headEnd/>
            <a:tailEnd/>
          </a:ln>
          <a:effectLst/>
        </p:spPr>
        <p:txBody>
          <a:bodyPr anchor="ctr">
            <a:spAutoFit/>
          </a:bodyPr>
          <a:lstStyle/>
          <a:p>
            <a:pPr>
              <a:spcBef>
                <a:spcPct val="0"/>
              </a:spcBef>
            </a:pPr>
            <a:r>
              <a:rPr lang="en-GB" sz="1600">
                <a:latin typeface="Times New Roman" pitchFamily="18" charset="0"/>
                <a:cs typeface="Times New Roman" pitchFamily="18" charset="0"/>
              </a:rPr>
              <a:t>A                                                                     _________________________________________</a:t>
            </a:r>
            <a:endParaRPr lang="en-US" sz="1600">
              <a:latin typeface="Times New Roman" pitchFamily="18" charset="0"/>
            </a:endParaRPr>
          </a:p>
          <a:p>
            <a:pPr>
              <a:spcBef>
                <a:spcPct val="0"/>
              </a:spcBef>
            </a:pPr>
            <a:r>
              <a:rPr lang="en-GB" sz="1600">
                <a:latin typeface="Times New Roman" pitchFamily="18" charset="0"/>
                <a:cs typeface="Times New Roman" pitchFamily="18" charset="0"/>
              </a:rPr>
              <a:t>B                                                                     ___________________________ _ _ _ _ _ _ _ _ _ </a:t>
            </a:r>
            <a:endParaRPr lang="en-US" sz="1600">
              <a:latin typeface="Times New Roman" pitchFamily="18" charset="0"/>
            </a:endParaRPr>
          </a:p>
          <a:p>
            <a:pPr>
              <a:spcBef>
                <a:spcPct val="0"/>
              </a:spcBef>
            </a:pPr>
            <a:r>
              <a:rPr lang="en-GB" sz="1600">
                <a:latin typeface="Times New Roman" pitchFamily="18" charset="0"/>
                <a:cs typeface="Times New Roman" pitchFamily="18" charset="0"/>
              </a:rPr>
              <a:t>C                                            _____________________________________________________</a:t>
            </a:r>
            <a:endParaRPr lang="en-US" sz="1600">
              <a:latin typeface="Times New Roman" pitchFamily="18" charset="0"/>
            </a:endParaRPr>
          </a:p>
          <a:p>
            <a:pPr>
              <a:spcBef>
                <a:spcPct val="0"/>
              </a:spcBef>
            </a:pPr>
            <a:r>
              <a:rPr lang="en-GB" sz="1600">
                <a:latin typeface="Times New Roman" pitchFamily="18" charset="0"/>
                <a:cs typeface="Times New Roman" pitchFamily="18" charset="0"/>
              </a:rPr>
              <a:t>D                                _______________</a:t>
            </a:r>
            <a:endParaRPr lang="en-US" sz="1600">
              <a:latin typeface="Times New Roman" pitchFamily="18" charset="0"/>
            </a:endParaRPr>
          </a:p>
          <a:p>
            <a:pPr>
              <a:spcBef>
                <a:spcPct val="0"/>
              </a:spcBef>
            </a:pPr>
            <a:r>
              <a:rPr lang="en-GB" sz="1600">
                <a:latin typeface="Times New Roman" pitchFamily="18" charset="0"/>
                <a:cs typeface="Times New Roman" pitchFamily="18" charset="0"/>
              </a:rPr>
              <a:t>E              ___________________________________ _ _ _ _ _ _ _ _ _ _ _ _ _ _ _ _ _ _ _ _ _ _ _ </a:t>
            </a:r>
            <a:endParaRPr lang="en-US" sz="1600">
              <a:latin typeface="Times New Roman" pitchFamily="18" charset="0"/>
            </a:endParaRPr>
          </a:p>
        </p:txBody>
      </p:sp>
      <p:sp>
        <p:nvSpPr>
          <p:cNvPr id="45063" name="Text Box 29"/>
          <p:cNvSpPr txBox="1">
            <a:spLocks noChangeArrowheads="1"/>
          </p:cNvSpPr>
          <p:nvPr/>
        </p:nvSpPr>
        <p:spPr bwMode="auto">
          <a:xfrm>
            <a:off x="107950" y="1328738"/>
            <a:ext cx="1546225" cy="866775"/>
          </a:xfrm>
          <a:prstGeom prst="rect">
            <a:avLst/>
          </a:prstGeom>
          <a:noFill/>
          <a:ln w="12700">
            <a:solidFill>
              <a:schemeClr val="tx1"/>
            </a:solidFill>
            <a:miter lim="800000"/>
            <a:headEnd/>
            <a:tailEnd/>
          </a:ln>
          <a:effectLst/>
        </p:spPr>
        <p:txBody>
          <a:bodyPr wrap="none">
            <a:spAutoFit/>
          </a:bodyPr>
          <a:lstStyle/>
          <a:p>
            <a:r>
              <a:rPr lang="en-US" sz="2000"/>
              <a:t>Fundamental</a:t>
            </a:r>
          </a:p>
          <a:p>
            <a:r>
              <a:rPr lang="en-US" sz="2000"/>
              <a:t>research</a:t>
            </a:r>
          </a:p>
        </p:txBody>
      </p:sp>
      <p:sp>
        <p:nvSpPr>
          <p:cNvPr id="45064" name="Text Box 30"/>
          <p:cNvSpPr txBox="1">
            <a:spLocks noChangeArrowheads="1"/>
          </p:cNvSpPr>
          <p:nvPr/>
        </p:nvSpPr>
        <p:spPr bwMode="auto">
          <a:xfrm>
            <a:off x="1865313" y="1341438"/>
            <a:ext cx="1482725" cy="866775"/>
          </a:xfrm>
          <a:prstGeom prst="rect">
            <a:avLst/>
          </a:prstGeom>
          <a:noFill/>
          <a:ln w="12700">
            <a:solidFill>
              <a:schemeClr val="tx1"/>
            </a:solidFill>
            <a:miter lim="800000"/>
            <a:headEnd/>
            <a:tailEnd/>
          </a:ln>
          <a:effectLst/>
        </p:spPr>
        <p:txBody>
          <a:bodyPr wrap="none">
            <a:spAutoFit/>
          </a:bodyPr>
          <a:lstStyle/>
          <a:p>
            <a:r>
              <a:rPr lang="en-US" sz="2000"/>
              <a:t>Applied</a:t>
            </a:r>
          </a:p>
          <a:p>
            <a:r>
              <a:rPr lang="en-US" sz="2000"/>
              <a:t>Biotech res.</a:t>
            </a:r>
          </a:p>
        </p:txBody>
      </p:sp>
      <p:sp>
        <p:nvSpPr>
          <p:cNvPr id="45065" name="Text Box 31"/>
          <p:cNvSpPr txBox="1">
            <a:spLocks noChangeArrowheads="1"/>
          </p:cNvSpPr>
          <p:nvPr/>
        </p:nvSpPr>
        <p:spPr bwMode="auto">
          <a:xfrm>
            <a:off x="3582988" y="1341438"/>
            <a:ext cx="1133475" cy="866775"/>
          </a:xfrm>
          <a:prstGeom prst="rect">
            <a:avLst/>
          </a:prstGeom>
          <a:noFill/>
          <a:ln w="12700">
            <a:solidFill>
              <a:schemeClr val="tx1"/>
            </a:solidFill>
            <a:miter lim="800000"/>
            <a:headEnd/>
            <a:tailEnd/>
          </a:ln>
          <a:effectLst/>
        </p:spPr>
        <p:txBody>
          <a:bodyPr wrap="none">
            <a:spAutoFit/>
          </a:bodyPr>
          <a:lstStyle/>
          <a:p>
            <a:r>
              <a:rPr lang="en-US" sz="2000"/>
              <a:t>Plant </a:t>
            </a:r>
          </a:p>
          <a:p>
            <a:r>
              <a:rPr lang="en-US" sz="2000"/>
              <a:t>breeding</a:t>
            </a:r>
          </a:p>
        </p:txBody>
      </p:sp>
      <p:sp>
        <p:nvSpPr>
          <p:cNvPr id="45066" name="Text Box 32"/>
          <p:cNvSpPr txBox="1">
            <a:spLocks noChangeArrowheads="1"/>
          </p:cNvSpPr>
          <p:nvPr/>
        </p:nvSpPr>
        <p:spPr bwMode="auto">
          <a:xfrm>
            <a:off x="5038725" y="1338263"/>
            <a:ext cx="1333500" cy="866775"/>
          </a:xfrm>
          <a:prstGeom prst="rect">
            <a:avLst/>
          </a:prstGeom>
          <a:noFill/>
          <a:ln w="12700">
            <a:solidFill>
              <a:schemeClr val="tx1"/>
            </a:solidFill>
            <a:miter lim="800000"/>
            <a:headEnd/>
            <a:tailEnd/>
          </a:ln>
          <a:effectLst/>
        </p:spPr>
        <p:txBody>
          <a:bodyPr wrap="none">
            <a:spAutoFit/>
          </a:bodyPr>
          <a:lstStyle/>
          <a:p>
            <a:r>
              <a:rPr lang="en-US" sz="2000"/>
              <a:t>Seed</a:t>
            </a:r>
          </a:p>
          <a:p>
            <a:r>
              <a:rPr lang="en-US" sz="2000"/>
              <a:t>production</a:t>
            </a:r>
          </a:p>
        </p:txBody>
      </p:sp>
      <p:sp>
        <p:nvSpPr>
          <p:cNvPr id="45067" name="Text Box 33"/>
          <p:cNvSpPr txBox="1">
            <a:spLocks noChangeArrowheads="1"/>
          </p:cNvSpPr>
          <p:nvPr/>
        </p:nvSpPr>
        <p:spPr bwMode="auto">
          <a:xfrm>
            <a:off x="6638925" y="1328738"/>
            <a:ext cx="1246188" cy="866775"/>
          </a:xfrm>
          <a:prstGeom prst="rect">
            <a:avLst/>
          </a:prstGeom>
          <a:noFill/>
          <a:ln w="12700">
            <a:solidFill>
              <a:schemeClr val="tx1"/>
            </a:solidFill>
            <a:miter lim="800000"/>
            <a:headEnd/>
            <a:tailEnd/>
          </a:ln>
          <a:effectLst/>
        </p:spPr>
        <p:txBody>
          <a:bodyPr wrap="none">
            <a:spAutoFit/>
          </a:bodyPr>
          <a:lstStyle/>
          <a:p>
            <a:r>
              <a:rPr lang="en-US" sz="2000"/>
              <a:t>Marketing</a:t>
            </a:r>
          </a:p>
          <a:p>
            <a:r>
              <a:rPr lang="en-US" sz="2000"/>
              <a:t>&amp; sales</a:t>
            </a:r>
          </a:p>
        </p:txBody>
      </p:sp>
      <p:sp>
        <p:nvSpPr>
          <p:cNvPr id="45068" name="Line 34"/>
          <p:cNvSpPr>
            <a:spLocks noChangeShapeType="1"/>
          </p:cNvSpPr>
          <p:nvPr/>
        </p:nvSpPr>
        <p:spPr bwMode="auto">
          <a:xfrm>
            <a:off x="3492500" y="2276475"/>
            <a:ext cx="0" cy="792163"/>
          </a:xfrm>
          <a:prstGeom prst="line">
            <a:avLst/>
          </a:prstGeom>
          <a:noFill/>
          <a:ln w="76200">
            <a:solidFill>
              <a:srgbClr val="FFFF00"/>
            </a:solidFill>
            <a:round/>
            <a:headEnd type="triangle" w="med" len="med"/>
            <a:tailEnd/>
          </a:ln>
        </p:spPr>
        <p:txBody>
          <a:bodyPr/>
          <a:lstStyle/>
          <a:p>
            <a:endParaRPr lang="en-US"/>
          </a:p>
        </p:txBody>
      </p:sp>
      <p:sp>
        <p:nvSpPr>
          <p:cNvPr id="45069" name="Line 35"/>
          <p:cNvSpPr>
            <a:spLocks noChangeShapeType="1"/>
          </p:cNvSpPr>
          <p:nvPr/>
        </p:nvSpPr>
        <p:spPr bwMode="auto">
          <a:xfrm>
            <a:off x="1763713" y="2276475"/>
            <a:ext cx="0" cy="792163"/>
          </a:xfrm>
          <a:prstGeom prst="line">
            <a:avLst/>
          </a:prstGeom>
          <a:noFill/>
          <a:ln w="76200">
            <a:solidFill>
              <a:srgbClr val="FFFF00"/>
            </a:solidFill>
            <a:prstDash val="sysDot"/>
            <a:round/>
            <a:headEnd type="triangle" w="med" len="med"/>
            <a:tailEnd/>
          </a:ln>
        </p:spPr>
        <p:txBody>
          <a:bodyPr/>
          <a:lstStyle/>
          <a:p>
            <a:endParaRPr lang="en-US"/>
          </a:p>
        </p:txBody>
      </p:sp>
      <p:sp>
        <p:nvSpPr>
          <p:cNvPr id="45070" name="Text Box 36"/>
          <p:cNvSpPr txBox="1">
            <a:spLocks noChangeArrowheads="1"/>
          </p:cNvSpPr>
          <p:nvPr/>
        </p:nvSpPr>
        <p:spPr bwMode="auto">
          <a:xfrm>
            <a:off x="250825" y="260350"/>
            <a:ext cx="4649788" cy="457200"/>
          </a:xfrm>
          <a:prstGeom prst="rect">
            <a:avLst/>
          </a:prstGeom>
          <a:noFill/>
          <a:ln w="12700">
            <a:noFill/>
            <a:miter lim="800000"/>
            <a:headEnd/>
            <a:tailEnd/>
          </a:ln>
          <a:effectLst/>
        </p:spPr>
        <p:txBody>
          <a:bodyPr wrap="none">
            <a:spAutoFit/>
          </a:bodyPr>
          <a:lstStyle/>
          <a:p>
            <a:r>
              <a:rPr lang="en-US"/>
              <a:t>Rough sketch of business models  </a:t>
            </a:r>
          </a:p>
        </p:txBody>
      </p:sp>
    </p:spTree>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4"/>
          <p:cNvSpPr txBox="1">
            <a:spLocks noChangeArrowheads="1"/>
          </p:cNvSpPr>
          <p:nvPr/>
        </p:nvSpPr>
        <p:spPr bwMode="auto">
          <a:xfrm>
            <a:off x="684213" y="476250"/>
            <a:ext cx="2886075" cy="355600"/>
          </a:xfrm>
          <a:prstGeom prst="rect">
            <a:avLst/>
          </a:prstGeom>
          <a:noFill/>
          <a:ln w="9525" algn="ctr">
            <a:noFill/>
            <a:miter lim="800000"/>
            <a:headEnd/>
            <a:tailEnd/>
          </a:ln>
          <a:effectLst/>
        </p:spPr>
        <p:txBody>
          <a:bodyPr wrap="none" lIns="0" tIns="0" rIns="0" bIns="0">
            <a:spAutoFit/>
          </a:bodyPr>
          <a:lstStyle/>
          <a:p>
            <a:pPr eaLnBrk="1" hangingPunct="1">
              <a:lnSpc>
                <a:spcPts val="2800"/>
              </a:lnSpc>
              <a:spcBef>
                <a:spcPct val="0"/>
              </a:spcBef>
              <a:spcAft>
                <a:spcPts val="1400"/>
              </a:spcAft>
              <a:tabLst>
                <a:tab pos="1620838" algn="l"/>
              </a:tabLst>
            </a:pPr>
            <a:r>
              <a:rPr lang="nl-NL" sz="3200" b="1">
                <a:solidFill>
                  <a:srgbClr val="000000"/>
                </a:solidFill>
                <a:latin typeface="Arial" charset="0"/>
              </a:rPr>
              <a:t>Our motivation</a:t>
            </a:r>
          </a:p>
        </p:txBody>
      </p:sp>
      <p:sp>
        <p:nvSpPr>
          <p:cNvPr id="109571" name="Text Box 5"/>
          <p:cNvSpPr txBox="1">
            <a:spLocks noChangeArrowheads="1"/>
          </p:cNvSpPr>
          <p:nvPr/>
        </p:nvSpPr>
        <p:spPr bwMode="auto">
          <a:xfrm>
            <a:off x="611188" y="1989138"/>
            <a:ext cx="8102600" cy="3825875"/>
          </a:xfrm>
          <a:prstGeom prst="rect">
            <a:avLst/>
          </a:prstGeom>
          <a:noFill/>
          <a:ln w="9525" algn="ctr">
            <a:noFill/>
            <a:miter lim="800000"/>
            <a:headEnd/>
            <a:tailEnd/>
          </a:ln>
          <a:effectLst/>
        </p:spPr>
        <p:txBody>
          <a:bodyPr wrap="none" lIns="0" tIns="0" rIns="0" bIns="0">
            <a:spAutoFit/>
          </a:bodyPr>
          <a:lstStyle/>
          <a:p>
            <a:pPr eaLnBrk="1" hangingPunct="1">
              <a:lnSpc>
                <a:spcPts val="2800"/>
              </a:lnSpc>
              <a:spcBef>
                <a:spcPct val="0"/>
              </a:spcBef>
              <a:spcAft>
                <a:spcPts val="1400"/>
              </a:spcAft>
              <a:tabLst>
                <a:tab pos="1620838" algn="l"/>
              </a:tabLst>
            </a:pPr>
            <a:r>
              <a:rPr lang="nl-NL" sz="2800">
                <a:solidFill>
                  <a:srgbClr val="000000"/>
                </a:solidFill>
                <a:latin typeface="Arial" charset="0"/>
                <a:cs typeface="Arial" charset="0"/>
              </a:rPr>
              <a:t>• No restrictions on patentability on true inventions</a:t>
            </a:r>
          </a:p>
          <a:p>
            <a:pPr eaLnBrk="1" hangingPunct="1">
              <a:lnSpc>
                <a:spcPct val="70000"/>
              </a:lnSpc>
              <a:spcBef>
                <a:spcPct val="0"/>
              </a:spcBef>
              <a:spcAft>
                <a:spcPts val="1400"/>
              </a:spcAft>
              <a:tabLst>
                <a:tab pos="1620838" algn="l"/>
              </a:tabLst>
            </a:pPr>
            <a:r>
              <a:rPr lang="nl-NL" sz="2800">
                <a:solidFill>
                  <a:srgbClr val="000000"/>
                </a:solidFill>
                <a:latin typeface="Arial" charset="0"/>
                <a:cs typeface="Arial" charset="0"/>
              </a:rPr>
              <a:t>  (in line with EC98/44)</a:t>
            </a:r>
          </a:p>
          <a:p>
            <a:pPr eaLnBrk="1" hangingPunct="1">
              <a:lnSpc>
                <a:spcPct val="135000"/>
              </a:lnSpc>
              <a:spcBef>
                <a:spcPct val="0"/>
              </a:spcBef>
              <a:spcAft>
                <a:spcPts val="1400"/>
              </a:spcAft>
              <a:tabLst>
                <a:tab pos="1620838" algn="l"/>
              </a:tabLst>
            </a:pPr>
            <a:r>
              <a:rPr lang="nl-NL" sz="2800">
                <a:solidFill>
                  <a:srgbClr val="000000"/>
                </a:solidFill>
                <a:latin typeface="Arial" charset="0"/>
                <a:cs typeface="Arial" charset="0"/>
              </a:rPr>
              <a:t>• Inventors deserve a proper reward for their IP =</a:t>
            </a:r>
          </a:p>
          <a:p>
            <a:pPr eaLnBrk="1" hangingPunct="1">
              <a:lnSpc>
                <a:spcPct val="70000"/>
              </a:lnSpc>
              <a:spcBef>
                <a:spcPct val="0"/>
              </a:spcBef>
              <a:spcAft>
                <a:spcPts val="1400"/>
              </a:spcAft>
              <a:tabLst>
                <a:tab pos="1620838" algn="l"/>
              </a:tabLst>
            </a:pPr>
            <a:r>
              <a:rPr lang="nl-NL" sz="2800">
                <a:solidFill>
                  <a:srgbClr val="000000"/>
                </a:solidFill>
                <a:latin typeface="Arial" charset="0"/>
                <a:cs typeface="Arial" charset="0"/>
              </a:rPr>
              <a:t>  inventions</a:t>
            </a:r>
          </a:p>
          <a:p>
            <a:pPr eaLnBrk="1" hangingPunct="1">
              <a:lnSpc>
                <a:spcPct val="135000"/>
              </a:lnSpc>
              <a:spcBef>
                <a:spcPct val="0"/>
              </a:spcBef>
              <a:spcAft>
                <a:spcPts val="1400"/>
              </a:spcAft>
              <a:tabLst>
                <a:tab pos="1620838" algn="l"/>
              </a:tabLst>
            </a:pPr>
            <a:r>
              <a:rPr lang="nl-NL" sz="2800">
                <a:solidFill>
                  <a:srgbClr val="000000"/>
                </a:solidFill>
                <a:latin typeface="Arial" charset="0"/>
                <a:cs typeface="Arial" charset="0"/>
              </a:rPr>
              <a:t>• Patents stimulate innovative research both private</a:t>
            </a:r>
          </a:p>
          <a:p>
            <a:pPr eaLnBrk="1" hangingPunct="1">
              <a:lnSpc>
                <a:spcPct val="70000"/>
              </a:lnSpc>
              <a:spcBef>
                <a:spcPct val="0"/>
              </a:spcBef>
              <a:spcAft>
                <a:spcPts val="1400"/>
              </a:spcAft>
              <a:tabLst>
                <a:tab pos="1620838" algn="l"/>
              </a:tabLst>
            </a:pPr>
            <a:r>
              <a:rPr lang="nl-NL" sz="2800">
                <a:solidFill>
                  <a:srgbClr val="000000"/>
                </a:solidFill>
                <a:latin typeface="Arial" charset="0"/>
                <a:cs typeface="Arial" charset="0"/>
              </a:rPr>
              <a:t>  and non-private sector</a:t>
            </a:r>
          </a:p>
          <a:p>
            <a:pPr eaLnBrk="1" hangingPunct="1">
              <a:lnSpc>
                <a:spcPts val="2800"/>
              </a:lnSpc>
              <a:spcBef>
                <a:spcPct val="0"/>
              </a:spcBef>
              <a:spcAft>
                <a:spcPts val="1400"/>
              </a:spcAft>
              <a:tabLst>
                <a:tab pos="1620838" algn="l"/>
              </a:tabLst>
            </a:pPr>
            <a:endParaRPr lang="nl-NL" sz="2800">
              <a:solidFill>
                <a:srgbClr val="000000"/>
              </a:solidFill>
              <a:latin typeface="Arial" charset="0"/>
              <a:cs typeface="Arial" charset="0"/>
            </a:endParaRPr>
          </a:p>
        </p:txBody>
      </p:sp>
      <p:sp>
        <p:nvSpPr>
          <p:cNvPr id="109572" name="Text Box 6"/>
          <p:cNvSpPr txBox="1">
            <a:spLocks noChangeArrowheads="1"/>
          </p:cNvSpPr>
          <p:nvPr/>
        </p:nvSpPr>
        <p:spPr bwMode="auto">
          <a:xfrm>
            <a:off x="107950" y="6524625"/>
            <a:ext cx="4824413" cy="214313"/>
          </a:xfrm>
          <a:prstGeom prst="rect">
            <a:avLst/>
          </a:prstGeom>
          <a:noFill/>
          <a:ln w="9525">
            <a:noFill/>
            <a:miter lim="800000"/>
            <a:headEnd/>
            <a:tailEnd/>
          </a:ln>
          <a:effectLst/>
        </p:spPr>
        <p:txBody>
          <a:bodyPr>
            <a:spAutoFit/>
          </a:bodyPr>
          <a:lstStyle/>
          <a:p>
            <a:pPr>
              <a:spcBef>
                <a:spcPct val="0"/>
              </a:spcBef>
            </a:pPr>
            <a:r>
              <a:rPr lang="nl-NL" sz="800">
                <a:solidFill>
                  <a:srgbClr val="000000"/>
                </a:solidFill>
                <a:latin typeface="Arial" charset="0"/>
              </a:rPr>
              <a:t>J.J.M. Lambalk | BeNeLux SHS / Venlo / 26052011 </a:t>
            </a:r>
          </a:p>
        </p:txBody>
      </p:sp>
    </p:spTree>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594" name="Group 12"/>
          <p:cNvGrpSpPr>
            <a:grpSpLocks/>
          </p:cNvGrpSpPr>
          <p:nvPr/>
        </p:nvGrpSpPr>
        <p:grpSpPr bwMode="auto">
          <a:xfrm>
            <a:off x="250825" y="1484313"/>
            <a:ext cx="8750300" cy="3962400"/>
            <a:chOff x="158" y="1071"/>
            <a:chExt cx="5512" cy="2496"/>
          </a:xfrm>
        </p:grpSpPr>
        <p:grpSp>
          <p:nvGrpSpPr>
            <p:cNvPr id="110597" name="Groeperen 13"/>
            <p:cNvGrpSpPr>
              <a:grpSpLocks/>
            </p:cNvGrpSpPr>
            <p:nvPr/>
          </p:nvGrpSpPr>
          <p:grpSpPr bwMode="auto">
            <a:xfrm>
              <a:off x="158" y="1117"/>
              <a:ext cx="2304" cy="2273"/>
              <a:chOff x="381001" y="2492375"/>
              <a:chExt cx="3657600" cy="3608388"/>
            </a:xfrm>
          </p:grpSpPr>
          <p:sp>
            <p:nvSpPr>
              <p:cNvPr id="110602" name="Rectangle 3"/>
              <p:cNvSpPr txBox="1">
                <a:spLocks noChangeArrowheads="1"/>
              </p:cNvSpPr>
              <p:nvPr/>
            </p:nvSpPr>
            <p:spPr bwMode="auto">
              <a:xfrm>
                <a:off x="381001" y="2492375"/>
                <a:ext cx="3657600" cy="2311400"/>
              </a:xfrm>
              <a:prstGeom prst="rect">
                <a:avLst/>
              </a:prstGeom>
              <a:noFill/>
              <a:ln w="9525">
                <a:noFill/>
                <a:miter lim="800000"/>
                <a:headEnd/>
                <a:tailEnd/>
              </a:ln>
            </p:spPr>
            <p:txBody>
              <a:bodyPr lIns="0" tIns="0" rIns="0" bIns="0">
                <a:spAutoFit/>
              </a:bodyPr>
              <a:lstStyle/>
              <a:p>
                <a:pPr marL="179388" lvl="1" indent="-177800" eaLnBrk="1" hangingPunct="1">
                  <a:lnSpc>
                    <a:spcPts val="2800"/>
                  </a:lnSpc>
                  <a:spcBef>
                    <a:spcPct val="0"/>
                  </a:spcBef>
                  <a:spcAft>
                    <a:spcPts val="1400"/>
                  </a:spcAft>
                  <a:tabLst>
                    <a:tab pos="177800" algn="l"/>
                  </a:tabLst>
                </a:pPr>
                <a:endParaRPr lang="en-US">
                  <a:solidFill>
                    <a:srgbClr val="000000"/>
                  </a:solidFill>
                  <a:latin typeface="Arial" charset="0"/>
                  <a:ea typeface="ＭＳ Ｐゴシック" pitchFamily="80" charset="-128"/>
                </a:endParaRPr>
              </a:p>
              <a:p>
                <a:pPr marL="179388" lvl="1" indent="-177800" eaLnBrk="1" hangingPunct="1">
                  <a:lnSpc>
                    <a:spcPts val="2800"/>
                  </a:lnSpc>
                  <a:spcBef>
                    <a:spcPct val="0"/>
                  </a:spcBef>
                  <a:spcAft>
                    <a:spcPts val="1400"/>
                  </a:spcAft>
                  <a:tabLst>
                    <a:tab pos="177800" algn="l"/>
                  </a:tabLst>
                </a:pPr>
                <a:r>
                  <a:rPr lang="en-US">
                    <a:solidFill>
                      <a:srgbClr val="000000"/>
                    </a:solidFill>
                    <a:latin typeface="Arial" charset="0"/>
                    <a:ea typeface="ＭＳ Ｐゴシック" pitchFamily="80" charset="-128"/>
                  </a:rPr>
                  <a:t>     </a:t>
                </a:r>
                <a:r>
                  <a:rPr lang="en-US" b="1">
                    <a:solidFill>
                      <a:srgbClr val="000000"/>
                    </a:solidFill>
                    <a:latin typeface="Arial" charset="0"/>
                    <a:ea typeface="ＭＳ Ｐゴシック" pitchFamily="80" charset="-128"/>
                  </a:rPr>
                  <a:t>Exclusivity:</a:t>
                </a:r>
              </a:p>
              <a:p>
                <a:pPr marL="560388" lvl="2" indent="-177800" eaLnBrk="1" hangingPunct="1">
                  <a:lnSpc>
                    <a:spcPts val="2800"/>
                  </a:lnSpc>
                  <a:spcBef>
                    <a:spcPct val="0"/>
                  </a:spcBef>
                  <a:spcAft>
                    <a:spcPts val="1400"/>
                  </a:spcAft>
                  <a:buFontTx/>
                  <a:buChar char="•"/>
                  <a:tabLst>
                    <a:tab pos="177800" algn="l"/>
                  </a:tabLst>
                </a:pPr>
                <a:r>
                  <a:rPr lang="en-US" sz="2000">
                    <a:solidFill>
                      <a:srgbClr val="000000"/>
                    </a:solidFill>
                    <a:latin typeface="Arial" charset="0"/>
                    <a:ea typeface="ＭＳ Ｐゴシック" pitchFamily="80" charset="-128"/>
                  </a:rPr>
                  <a:t>Limited time span (20 yrs)</a:t>
                </a:r>
              </a:p>
              <a:p>
                <a:pPr marL="560388" lvl="2" indent="-177800" eaLnBrk="1" hangingPunct="1">
                  <a:lnSpc>
                    <a:spcPts val="2800"/>
                  </a:lnSpc>
                  <a:spcBef>
                    <a:spcPct val="0"/>
                  </a:spcBef>
                  <a:spcAft>
                    <a:spcPts val="1400"/>
                  </a:spcAft>
                  <a:buFontTx/>
                  <a:buChar char="•"/>
                  <a:tabLst>
                    <a:tab pos="177800" algn="l"/>
                  </a:tabLst>
                </a:pPr>
                <a:r>
                  <a:rPr lang="en-US" sz="2000">
                    <a:solidFill>
                      <a:srgbClr val="000000"/>
                    </a:solidFill>
                    <a:latin typeface="Arial" charset="0"/>
                    <a:ea typeface="ＭＳ Ｐゴシック" pitchFamily="80" charset="-128"/>
                  </a:rPr>
                  <a:t>Limited area (eg EP,US,NL)</a:t>
                </a:r>
              </a:p>
            </p:txBody>
          </p:sp>
          <p:pic>
            <p:nvPicPr>
              <p:cNvPr id="110603" name="Afbeelding 4" descr="01-cash-pile-notes.gif"/>
              <p:cNvPicPr>
                <a:picLocks noChangeAspect="1"/>
              </p:cNvPicPr>
              <p:nvPr/>
            </p:nvPicPr>
            <p:blipFill>
              <a:blip r:embed="rId2"/>
              <a:srcRect/>
              <a:stretch>
                <a:fillRect/>
              </a:stretch>
            </p:blipFill>
            <p:spPr bwMode="auto">
              <a:xfrm>
                <a:off x="922338" y="4797425"/>
                <a:ext cx="1384300" cy="1303338"/>
              </a:xfrm>
              <a:prstGeom prst="rect">
                <a:avLst/>
              </a:prstGeom>
              <a:noFill/>
              <a:ln w="9525">
                <a:noFill/>
                <a:miter lim="800000"/>
                <a:headEnd/>
                <a:tailEnd/>
              </a:ln>
            </p:spPr>
          </p:pic>
        </p:grpSp>
        <p:pic>
          <p:nvPicPr>
            <p:cNvPr id="110598" name="Afbeelding 11" descr="contract.bmp"/>
            <p:cNvPicPr>
              <a:picLocks noChangeAspect="1"/>
            </p:cNvPicPr>
            <p:nvPr/>
          </p:nvPicPr>
          <p:blipFill>
            <a:blip r:embed="rId3"/>
            <a:srcRect/>
            <a:stretch>
              <a:fillRect/>
            </a:stretch>
          </p:blipFill>
          <p:spPr bwMode="auto">
            <a:xfrm>
              <a:off x="2562" y="1752"/>
              <a:ext cx="1350" cy="1350"/>
            </a:xfrm>
            <a:prstGeom prst="rect">
              <a:avLst/>
            </a:prstGeom>
            <a:noFill/>
            <a:ln w="9525">
              <a:noFill/>
              <a:miter lim="800000"/>
              <a:headEnd/>
              <a:tailEnd/>
            </a:ln>
          </p:spPr>
        </p:pic>
        <p:grpSp>
          <p:nvGrpSpPr>
            <p:cNvPr id="110599" name="Groeperen 12"/>
            <p:cNvGrpSpPr>
              <a:grpSpLocks/>
            </p:cNvGrpSpPr>
            <p:nvPr/>
          </p:nvGrpSpPr>
          <p:grpSpPr bwMode="auto">
            <a:xfrm>
              <a:off x="3878" y="1071"/>
              <a:ext cx="1792" cy="2496"/>
              <a:chOff x="4013200" y="2497138"/>
              <a:chExt cx="2844800" cy="3962400"/>
            </a:xfrm>
          </p:grpSpPr>
          <p:sp>
            <p:nvSpPr>
              <p:cNvPr id="110600" name="Rectangle 3"/>
              <p:cNvSpPr txBox="1">
                <a:spLocks noChangeArrowheads="1"/>
              </p:cNvSpPr>
              <p:nvPr/>
            </p:nvSpPr>
            <p:spPr bwMode="auto">
              <a:xfrm>
                <a:off x="4013200" y="2497138"/>
                <a:ext cx="2844800" cy="1422400"/>
              </a:xfrm>
              <a:prstGeom prst="rect">
                <a:avLst/>
              </a:prstGeom>
              <a:noFill/>
              <a:ln w="9525">
                <a:noFill/>
                <a:miter lim="800000"/>
                <a:headEnd/>
                <a:tailEnd/>
              </a:ln>
            </p:spPr>
            <p:txBody>
              <a:bodyPr lIns="0" tIns="0" rIns="0" bIns="0">
                <a:spAutoFit/>
              </a:bodyPr>
              <a:lstStyle/>
              <a:p>
                <a:pPr marL="179388" lvl="1" indent="-177800" eaLnBrk="1" hangingPunct="1">
                  <a:lnSpc>
                    <a:spcPts val="2800"/>
                  </a:lnSpc>
                  <a:spcBef>
                    <a:spcPct val="0"/>
                  </a:spcBef>
                  <a:spcAft>
                    <a:spcPts val="1400"/>
                  </a:spcAft>
                  <a:tabLst>
                    <a:tab pos="177800" algn="l"/>
                  </a:tabLst>
                </a:pPr>
                <a:endParaRPr lang="en-US">
                  <a:solidFill>
                    <a:srgbClr val="000000"/>
                  </a:solidFill>
                  <a:latin typeface="Arial" charset="0"/>
                  <a:ea typeface="ＭＳ Ｐゴシック" pitchFamily="80" charset="-128"/>
                </a:endParaRPr>
              </a:p>
              <a:p>
                <a:pPr marL="179388" lvl="1" indent="-177800" eaLnBrk="1" hangingPunct="1">
                  <a:lnSpc>
                    <a:spcPts val="2800"/>
                  </a:lnSpc>
                  <a:spcBef>
                    <a:spcPct val="0"/>
                  </a:spcBef>
                  <a:spcAft>
                    <a:spcPts val="1400"/>
                  </a:spcAft>
                  <a:tabLst>
                    <a:tab pos="177800" algn="l"/>
                  </a:tabLst>
                </a:pPr>
                <a:r>
                  <a:rPr lang="en-US">
                    <a:solidFill>
                      <a:srgbClr val="000000"/>
                    </a:solidFill>
                    <a:latin typeface="Arial" charset="0"/>
                    <a:ea typeface="ＭＳ Ｐゴシック" pitchFamily="80" charset="-128"/>
                  </a:rPr>
                  <a:t>     </a:t>
                </a:r>
                <a:r>
                  <a:rPr lang="en-US" b="1">
                    <a:solidFill>
                      <a:srgbClr val="000000"/>
                    </a:solidFill>
                    <a:latin typeface="Arial" charset="0"/>
                    <a:ea typeface="ＭＳ Ｐゴシック" pitchFamily="80" charset="-128"/>
                  </a:rPr>
                  <a:t>Condition:</a:t>
                </a:r>
              </a:p>
              <a:p>
                <a:pPr marL="560388" lvl="2" indent="-177800" eaLnBrk="1" hangingPunct="1">
                  <a:lnSpc>
                    <a:spcPts val="2800"/>
                  </a:lnSpc>
                  <a:spcBef>
                    <a:spcPct val="0"/>
                  </a:spcBef>
                  <a:spcAft>
                    <a:spcPts val="1400"/>
                  </a:spcAft>
                  <a:buFontTx/>
                  <a:buChar char="•"/>
                  <a:tabLst>
                    <a:tab pos="177800" algn="l"/>
                  </a:tabLst>
                </a:pPr>
                <a:r>
                  <a:rPr lang="en-US">
                    <a:solidFill>
                      <a:srgbClr val="FF0000"/>
                    </a:solidFill>
                    <a:latin typeface="Arial" charset="0"/>
                    <a:ea typeface="ＭＳ Ｐゴシック" pitchFamily="80" charset="-128"/>
                  </a:rPr>
                  <a:t>PUBLICATION!</a:t>
                </a:r>
              </a:p>
            </p:txBody>
          </p:sp>
          <p:pic>
            <p:nvPicPr>
              <p:cNvPr id="110601" name="Afbeelding 12" descr="bbhybrkeybpatent.jpg"/>
              <p:cNvPicPr>
                <a:picLocks noChangeAspect="1"/>
              </p:cNvPicPr>
              <p:nvPr/>
            </p:nvPicPr>
            <p:blipFill>
              <a:blip r:embed="rId4"/>
              <a:srcRect/>
              <a:stretch>
                <a:fillRect/>
              </a:stretch>
            </p:blipFill>
            <p:spPr bwMode="auto">
              <a:xfrm>
                <a:off x="4775200" y="4149725"/>
                <a:ext cx="1439862" cy="2309813"/>
              </a:xfrm>
              <a:prstGeom prst="rect">
                <a:avLst/>
              </a:prstGeom>
              <a:noFill/>
              <a:ln w="9525">
                <a:solidFill>
                  <a:schemeClr val="bg2"/>
                </a:solidFill>
                <a:miter lim="800000"/>
                <a:headEnd/>
                <a:tailEnd/>
              </a:ln>
            </p:spPr>
          </p:pic>
        </p:grpSp>
      </p:grpSp>
      <p:sp>
        <p:nvSpPr>
          <p:cNvPr id="110595" name="Text Box 11"/>
          <p:cNvSpPr txBox="1">
            <a:spLocks noChangeArrowheads="1"/>
          </p:cNvSpPr>
          <p:nvPr/>
        </p:nvSpPr>
        <p:spPr bwMode="auto">
          <a:xfrm>
            <a:off x="628650" y="207963"/>
            <a:ext cx="6864350" cy="889000"/>
          </a:xfrm>
          <a:prstGeom prst="rect">
            <a:avLst/>
          </a:prstGeom>
          <a:noFill/>
          <a:ln w="9525" algn="ctr">
            <a:noFill/>
            <a:miter lim="800000"/>
            <a:headEnd/>
            <a:tailEnd/>
          </a:ln>
          <a:effectLst/>
        </p:spPr>
        <p:txBody>
          <a:bodyPr lIns="0" tIns="0" rIns="0" bIns="0">
            <a:spAutoFit/>
          </a:bodyPr>
          <a:lstStyle/>
          <a:p>
            <a:pPr eaLnBrk="1" hangingPunct="1">
              <a:lnSpc>
                <a:spcPts val="2800"/>
              </a:lnSpc>
              <a:spcBef>
                <a:spcPct val="0"/>
              </a:spcBef>
              <a:spcAft>
                <a:spcPts val="1400"/>
              </a:spcAft>
              <a:tabLst>
                <a:tab pos="1620838" algn="l"/>
              </a:tabLst>
            </a:pPr>
            <a:r>
              <a:rPr lang="nl-NL" sz="3200" b="1">
                <a:solidFill>
                  <a:srgbClr val="000000"/>
                </a:solidFill>
                <a:latin typeface="Arial" charset="0"/>
              </a:rPr>
              <a:t>Patent = contract between inventor </a:t>
            </a:r>
          </a:p>
          <a:p>
            <a:pPr eaLnBrk="1" hangingPunct="1">
              <a:lnSpc>
                <a:spcPts val="2800"/>
              </a:lnSpc>
              <a:spcBef>
                <a:spcPct val="0"/>
              </a:spcBef>
              <a:spcAft>
                <a:spcPts val="1400"/>
              </a:spcAft>
              <a:tabLst>
                <a:tab pos="1620838" algn="l"/>
              </a:tabLst>
            </a:pPr>
            <a:r>
              <a:rPr lang="nl-NL" sz="3200" b="1">
                <a:solidFill>
                  <a:srgbClr val="000000"/>
                </a:solidFill>
                <a:latin typeface="Arial" charset="0"/>
              </a:rPr>
              <a:t>and society</a:t>
            </a:r>
          </a:p>
        </p:txBody>
      </p:sp>
      <p:sp>
        <p:nvSpPr>
          <p:cNvPr id="110596" name="Text Box 13"/>
          <p:cNvSpPr txBox="1">
            <a:spLocks noChangeArrowheads="1"/>
          </p:cNvSpPr>
          <p:nvPr/>
        </p:nvSpPr>
        <p:spPr bwMode="auto">
          <a:xfrm>
            <a:off x="107950" y="6524625"/>
            <a:ext cx="4824413" cy="214313"/>
          </a:xfrm>
          <a:prstGeom prst="rect">
            <a:avLst/>
          </a:prstGeom>
          <a:noFill/>
          <a:ln w="9525">
            <a:noFill/>
            <a:miter lim="800000"/>
            <a:headEnd/>
            <a:tailEnd/>
          </a:ln>
          <a:effectLst/>
        </p:spPr>
        <p:txBody>
          <a:bodyPr>
            <a:spAutoFit/>
          </a:bodyPr>
          <a:lstStyle/>
          <a:p>
            <a:pPr>
              <a:spcBef>
                <a:spcPct val="0"/>
              </a:spcBef>
            </a:pPr>
            <a:r>
              <a:rPr lang="nl-NL" sz="800">
                <a:solidFill>
                  <a:srgbClr val="000000"/>
                </a:solidFill>
                <a:latin typeface="Arial" charset="0"/>
              </a:rPr>
              <a:t>J.J.M. Lambalk | BeNeLux SHS / Venlo / 26052011 </a:t>
            </a:r>
          </a:p>
        </p:txBody>
      </p:sp>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Afbeelding 18" descr="graveyard.jpg"/>
          <p:cNvPicPr>
            <a:picLocks noChangeAspect="1"/>
          </p:cNvPicPr>
          <p:nvPr/>
        </p:nvPicPr>
        <p:blipFill>
          <a:blip r:embed="rId2"/>
          <a:srcRect/>
          <a:stretch>
            <a:fillRect/>
          </a:stretch>
        </p:blipFill>
        <p:spPr bwMode="auto">
          <a:xfrm>
            <a:off x="2195513" y="1700213"/>
            <a:ext cx="4022725" cy="4537075"/>
          </a:xfrm>
          <a:prstGeom prst="rect">
            <a:avLst/>
          </a:prstGeom>
          <a:noFill/>
          <a:ln w="9525">
            <a:noFill/>
            <a:miter lim="800000"/>
            <a:headEnd/>
            <a:tailEnd/>
          </a:ln>
        </p:spPr>
      </p:pic>
      <p:sp>
        <p:nvSpPr>
          <p:cNvPr id="111619" name="Text Box 5"/>
          <p:cNvSpPr txBox="1">
            <a:spLocks noChangeArrowheads="1"/>
          </p:cNvSpPr>
          <p:nvPr/>
        </p:nvSpPr>
        <p:spPr bwMode="auto">
          <a:xfrm>
            <a:off x="746125" y="188913"/>
            <a:ext cx="6850063" cy="825500"/>
          </a:xfrm>
          <a:prstGeom prst="rect">
            <a:avLst/>
          </a:prstGeom>
          <a:noFill/>
          <a:ln w="9525" algn="ctr">
            <a:noFill/>
            <a:miter lim="800000"/>
            <a:headEnd/>
            <a:tailEnd/>
          </a:ln>
          <a:effectLst/>
        </p:spPr>
        <p:txBody>
          <a:bodyPr wrap="none" lIns="0" tIns="0" rIns="0" bIns="0">
            <a:spAutoFit/>
          </a:bodyPr>
          <a:lstStyle/>
          <a:p>
            <a:pPr algn="ctr" eaLnBrk="1" hangingPunct="1">
              <a:lnSpc>
                <a:spcPts val="2800"/>
              </a:lnSpc>
              <a:spcBef>
                <a:spcPct val="0"/>
              </a:spcBef>
              <a:spcAft>
                <a:spcPts val="1400"/>
              </a:spcAft>
              <a:tabLst>
                <a:tab pos="1620838" algn="l"/>
              </a:tabLst>
            </a:pPr>
            <a:r>
              <a:rPr lang="nl-NL" sz="3200" b="1">
                <a:solidFill>
                  <a:srgbClr val="000000"/>
                </a:solidFill>
                <a:latin typeface="Arial" charset="0"/>
              </a:rPr>
              <a:t>What happens if inventions are not </a:t>
            </a:r>
          </a:p>
          <a:p>
            <a:pPr algn="ctr" eaLnBrk="1" hangingPunct="1">
              <a:lnSpc>
                <a:spcPct val="60000"/>
              </a:lnSpc>
              <a:spcBef>
                <a:spcPct val="0"/>
              </a:spcBef>
              <a:spcAft>
                <a:spcPts val="1400"/>
              </a:spcAft>
              <a:tabLst>
                <a:tab pos="1620838" algn="l"/>
              </a:tabLst>
            </a:pPr>
            <a:r>
              <a:rPr lang="nl-NL" sz="3200" b="1">
                <a:solidFill>
                  <a:srgbClr val="000000"/>
                </a:solidFill>
                <a:latin typeface="Arial" charset="0"/>
              </a:rPr>
              <a:t>published?</a:t>
            </a:r>
          </a:p>
        </p:txBody>
      </p:sp>
      <p:sp>
        <p:nvSpPr>
          <p:cNvPr id="111620" name="Text Box 6"/>
          <p:cNvSpPr txBox="1">
            <a:spLocks noChangeArrowheads="1"/>
          </p:cNvSpPr>
          <p:nvPr/>
        </p:nvSpPr>
        <p:spPr bwMode="auto">
          <a:xfrm>
            <a:off x="107950" y="6524625"/>
            <a:ext cx="4824413" cy="214313"/>
          </a:xfrm>
          <a:prstGeom prst="rect">
            <a:avLst/>
          </a:prstGeom>
          <a:noFill/>
          <a:ln w="9525">
            <a:noFill/>
            <a:miter lim="800000"/>
            <a:headEnd/>
            <a:tailEnd/>
          </a:ln>
          <a:effectLst/>
        </p:spPr>
        <p:txBody>
          <a:bodyPr>
            <a:spAutoFit/>
          </a:bodyPr>
          <a:lstStyle/>
          <a:p>
            <a:pPr>
              <a:spcBef>
                <a:spcPct val="0"/>
              </a:spcBef>
            </a:pPr>
            <a:r>
              <a:rPr lang="nl-NL" sz="800">
                <a:solidFill>
                  <a:srgbClr val="000000"/>
                </a:solidFill>
                <a:latin typeface="Arial" charset="0"/>
              </a:rPr>
              <a:t>J.J.M. Lambalk | BeNeLux SHS / Venlo / 26052011 </a:t>
            </a:r>
          </a:p>
        </p:txBody>
      </p:sp>
    </p:spTree>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4"/>
          <p:cNvSpPr txBox="1">
            <a:spLocks noChangeArrowheads="1"/>
          </p:cNvSpPr>
          <p:nvPr/>
        </p:nvSpPr>
        <p:spPr bwMode="auto">
          <a:xfrm>
            <a:off x="1270000" y="1520825"/>
            <a:ext cx="6580188" cy="2306638"/>
          </a:xfrm>
          <a:prstGeom prst="rect">
            <a:avLst/>
          </a:prstGeom>
          <a:noFill/>
          <a:ln w="9525" algn="ctr">
            <a:noFill/>
            <a:miter lim="800000"/>
            <a:headEnd/>
            <a:tailEnd/>
          </a:ln>
          <a:effectLst/>
        </p:spPr>
        <p:txBody>
          <a:bodyPr lIns="0" tIns="0" rIns="0" bIns="0">
            <a:spAutoFit/>
          </a:bodyPr>
          <a:lstStyle/>
          <a:p>
            <a:pPr algn="ctr" eaLnBrk="1" hangingPunct="1">
              <a:lnSpc>
                <a:spcPts val="2800"/>
              </a:lnSpc>
              <a:spcBef>
                <a:spcPct val="0"/>
              </a:spcBef>
              <a:spcAft>
                <a:spcPts val="1400"/>
              </a:spcAft>
              <a:tabLst>
                <a:tab pos="1620838" algn="l"/>
              </a:tabLst>
            </a:pPr>
            <a:r>
              <a:rPr lang="nl-NL" sz="3200" b="1">
                <a:solidFill>
                  <a:srgbClr val="000000"/>
                </a:solidFill>
                <a:latin typeface="Arial" charset="0"/>
              </a:rPr>
              <a:t>Specific adaptation NL patent law </a:t>
            </a:r>
          </a:p>
          <a:p>
            <a:pPr algn="ctr" eaLnBrk="1" hangingPunct="1">
              <a:lnSpc>
                <a:spcPts val="2800"/>
              </a:lnSpc>
              <a:spcBef>
                <a:spcPct val="0"/>
              </a:spcBef>
              <a:spcAft>
                <a:spcPts val="1400"/>
              </a:spcAft>
              <a:tabLst>
                <a:tab pos="1620838" algn="l"/>
              </a:tabLst>
            </a:pPr>
            <a:r>
              <a:rPr lang="nl-NL" b="1">
                <a:solidFill>
                  <a:srgbClr val="000000"/>
                </a:solidFill>
                <a:latin typeface="Arial" charset="0"/>
              </a:rPr>
              <a:t>(in relation to ‘broad breeders exemption’)</a:t>
            </a:r>
          </a:p>
          <a:p>
            <a:pPr algn="ctr" eaLnBrk="1" hangingPunct="1">
              <a:lnSpc>
                <a:spcPts val="2800"/>
              </a:lnSpc>
              <a:spcBef>
                <a:spcPct val="0"/>
              </a:spcBef>
              <a:spcAft>
                <a:spcPts val="1400"/>
              </a:spcAft>
              <a:tabLst>
                <a:tab pos="1620838" algn="l"/>
              </a:tabLst>
            </a:pPr>
            <a:r>
              <a:rPr lang="nl-NL" sz="3200" b="1">
                <a:solidFill>
                  <a:srgbClr val="000000"/>
                </a:solidFill>
                <a:latin typeface="Arial" charset="0"/>
              </a:rPr>
              <a:t>I</a:t>
            </a:r>
            <a:endParaRPr lang="nl-NL" sz="2800">
              <a:solidFill>
                <a:srgbClr val="000000"/>
              </a:solidFill>
              <a:latin typeface="Arial" charset="0"/>
            </a:endParaRPr>
          </a:p>
          <a:p>
            <a:pPr algn="ctr" eaLnBrk="1" hangingPunct="1">
              <a:lnSpc>
                <a:spcPct val="145000"/>
              </a:lnSpc>
              <a:spcBef>
                <a:spcPct val="0"/>
              </a:spcBef>
              <a:spcAft>
                <a:spcPts val="1400"/>
              </a:spcAft>
              <a:tabLst>
                <a:tab pos="1620838" algn="l"/>
              </a:tabLst>
            </a:pPr>
            <a:r>
              <a:rPr lang="nl-NL" sz="3200">
                <a:solidFill>
                  <a:srgbClr val="000000"/>
                </a:solidFill>
                <a:latin typeface="Arial" charset="0"/>
              </a:rPr>
              <a:t>GOOD FOR NL?</a:t>
            </a:r>
          </a:p>
        </p:txBody>
      </p:sp>
      <p:sp>
        <p:nvSpPr>
          <p:cNvPr id="112643" name="Text Box 5"/>
          <p:cNvSpPr txBox="1">
            <a:spLocks noChangeArrowheads="1"/>
          </p:cNvSpPr>
          <p:nvPr/>
        </p:nvSpPr>
        <p:spPr bwMode="auto">
          <a:xfrm>
            <a:off x="1538288" y="4281488"/>
            <a:ext cx="6710362" cy="1422400"/>
          </a:xfrm>
          <a:prstGeom prst="rect">
            <a:avLst/>
          </a:prstGeom>
          <a:noFill/>
          <a:ln w="9525" algn="ctr">
            <a:noFill/>
            <a:miter lim="800000"/>
            <a:headEnd/>
            <a:tailEnd/>
          </a:ln>
          <a:effectLst/>
        </p:spPr>
        <p:txBody>
          <a:bodyPr lIns="0" tIns="0" rIns="0" bIns="0">
            <a:spAutoFit/>
          </a:bodyPr>
          <a:lstStyle/>
          <a:p>
            <a:pPr eaLnBrk="1" hangingPunct="1">
              <a:lnSpc>
                <a:spcPts val="2800"/>
              </a:lnSpc>
              <a:spcBef>
                <a:spcPct val="0"/>
              </a:spcBef>
              <a:spcAft>
                <a:spcPts val="1400"/>
              </a:spcAft>
              <a:tabLst>
                <a:tab pos="1620838" algn="l"/>
              </a:tabLst>
            </a:pPr>
            <a:r>
              <a:rPr lang="nl-NL" sz="2800">
                <a:solidFill>
                  <a:srgbClr val="000000"/>
                </a:solidFill>
                <a:latin typeface="Arial" charset="0"/>
                <a:cs typeface="Arial" charset="0"/>
              </a:rPr>
              <a:t>• Business opportunities green biotech??</a:t>
            </a:r>
          </a:p>
          <a:p>
            <a:pPr eaLnBrk="1" hangingPunct="1">
              <a:lnSpc>
                <a:spcPts val="2800"/>
              </a:lnSpc>
              <a:spcBef>
                <a:spcPct val="0"/>
              </a:spcBef>
              <a:spcAft>
                <a:spcPts val="1400"/>
              </a:spcAft>
              <a:tabLst>
                <a:tab pos="1620838" algn="l"/>
              </a:tabLst>
            </a:pPr>
            <a:r>
              <a:rPr lang="nl-NL" sz="2800">
                <a:solidFill>
                  <a:srgbClr val="000000"/>
                </a:solidFill>
                <a:latin typeface="Arial" charset="0"/>
                <a:cs typeface="Arial" charset="0"/>
              </a:rPr>
              <a:t>• Ambitions bio based economy??</a:t>
            </a:r>
          </a:p>
          <a:p>
            <a:pPr eaLnBrk="1" hangingPunct="1">
              <a:lnSpc>
                <a:spcPts val="2800"/>
              </a:lnSpc>
              <a:spcBef>
                <a:spcPct val="0"/>
              </a:spcBef>
              <a:spcAft>
                <a:spcPts val="1400"/>
              </a:spcAft>
              <a:tabLst>
                <a:tab pos="1620838" algn="l"/>
              </a:tabLst>
            </a:pPr>
            <a:r>
              <a:rPr lang="nl-NL" sz="2800">
                <a:solidFill>
                  <a:srgbClr val="000000"/>
                </a:solidFill>
                <a:latin typeface="Arial" charset="0"/>
              </a:rPr>
              <a:t>• High quality scientific network NL?? </a:t>
            </a:r>
          </a:p>
        </p:txBody>
      </p:sp>
      <p:sp>
        <p:nvSpPr>
          <p:cNvPr id="112644" name="Text Box 6"/>
          <p:cNvSpPr txBox="1">
            <a:spLocks noChangeArrowheads="1"/>
          </p:cNvSpPr>
          <p:nvPr/>
        </p:nvSpPr>
        <p:spPr bwMode="auto">
          <a:xfrm>
            <a:off x="107950" y="6524625"/>
            <a:ext cx="4824413" cy="214313"/>
          </a:xfrm>
          <a:prstGeom prst="rect">
            <a:avLst/>
          </a:prstGeom>
          <a:noFill/>
          <a:ln w="9525">
            <a:noFill/>
            <a:miter lim="800000"/>
            <a:headEnd/>
            <a:tailEnd/>
          </a:ln>
          <a:effectLst/>
        </p:spPr>
        <p:txBody>
          <a:bodyPr>
            <a:spAutoFit/>
          </a:bodyPr>
          <a:lstStyle/>
          <a:p>
            <a:pPr>
              <a:spcBef>
                <a:spcPct val="0"/>
              </a:spcBef>
            </a:pPr>
            <a:r>
              <a:rPr lang="nl-NL" sz="800">
                <a:solidFill>
                  <a:srgbClr val="000000"/>
                </a:solidFill>
                <a:latin typeface="Arial" charset="0"/>
              </a:rPr>
              <a:t>J.J.M. Lambalk | BeNeLux SHS / Venlo / 26052011 </a:t>
            </a:r>
          </a:p>
        </p:txBody>
      </p:sp>
    </p:spTree>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4"/>
          <p:cNvSpPr txBox="1">
            <a:spLocks noChangeArrowheads="1"/>
          </p:cNvSpPr>
          <p:nvPr/>
        </p:nvSpPr>
        <p:spPr bwMode="auto">
          <a:xfrm>
            <a:off x="682625" y="1490663"/>
            <a:ext cx="7469188" cy="4511675"/>
          </a:xfrm>
          <a:prstGeom prst="rect">
            <a:avLst/>
          </a:prstGeom>
          <a:noFill/>
          <a:ln w="9525" algn="ctr">
            <a:noFill/>
            <a:miter lim="800000"/>
            <a:headEnd/>
            <a:tailEnd/>
          </a:ln>
          <a:effectLst/>
        </p:spPr>
        <p:txBody>
          <a:bodyPr wrap="none" lIns="0" tIns="0" rIns="0" bIns="0">
            <a:spAutoFit/>
          </a:bodyPr>
          <a:lstStyle/>
          <a:p>
            <a:pPr eaLnBrk="1" hangingPunct="1">
              <a:lnSpc>
                <a:spcPts val="2800"/>
              </a:lnSpc>
              <a:spcBef>
                <a:spcPct val="0"/>
              </a:spcBef>
              <a:spcAft>
                <a:spcPts val="1400"/>
              </a:spcAft>
              <a:tabLst>
                <a:tab pos="1620838" algn="l"/>
              </a:tabLst>
            </a:pPr>
            <a:r>
              <a:rPr lang="nl-NL" sz="2800">
                <a:solidFill>
                  <a:srgbClr val="000000"/>
                </a:solidFill>
                <a:latin typeface="Arial" charset="0"/>
              </a:rPr>
              <a:t>Negative impact ‘broad breeders exemption’ on</a:t>
            </a:r>
          </a:p>
          <a:p>
            <a:pPr eaLnBrk="1" hangingPunct="1">
              <a:lnSpc>
                <a:spcPct val="75000"/>
              </a:lnSpc>
              <a:spcBef>
                <a:spcPct val="0"/>
              </a:spcBef>
              <a:spcAft>
                <a:spcPts val="1400"/>
              </a:spcAft>
              <a:tabLst>
                <a:tab pos="1620838" algn="l"/>
              </a:tabLst>
            </a:pPr>
            <a:r>
              <a:rPr lang="nl-NL" sz="2800">
                <a:solidFill>
                  <a:srgbClr val="000000"/>
                </a:solidFill>
                <a:latin typeface="Arial" charset="0"/>
              </a:rPr>
              <a:t>green high tech research programs.</a:t>
            </a:r>
          </a:p>
          <a:p>
            <a:pPr eaLnBrk="1" hangingPunct="1">
              <a:lnSpc>
                <a:spcPct val="180000"/>
              </a:lnSpc>
              <a:spcBef>
                <a:spcPct val="0"/>
              </a:spcBef>
              <a:spcAft>
                <a:spcPts val="1400"/>
              </a:spcAft>
              <a:tabLst>
                <a:tab pos="1620838" algn="l"/>
              </a:tabLst>
            </a:pPr>
            <a:r>
              <a:rPr lang="nl-NL" sz="2800">
                <a:solidFill>
                  <a:srgbClr val="000000"/>
                </a:solidFill>
                <a:latin typeface="Arial" charset="0"/>
                <a:cs typeface="Arial" charset="0"/>
              </a:rPr>
              <a:t>• IP on technology</a:t>
            </a:r>
          </a:p>
          <a:p>
            <a:pPr eaLnBrk="1" hangingPunct="1">
              <a:spcBef>
                <a:spcPct val="0"/>
              </a:spcBef>
              <a:spcAft>
                <a:spcPts val="1400"/>
              </a:spcAft>
              <a:tabLst>
                <a:tab pos="1620838" algn="l"/>
              </a:tabLst>
            </a:pPr>
            <a:r>
              <a:rPr lang="nl-NL" sz="2800">
                <a:solidFill>
                  <a:srgbClr val="000000"/>
                </a:solidFill>
                <a:latin typeface="Arial" charset="0"/>
                <a:cs typeface="Arial" charset="0"/>
              </a:rPr>
              <a:t>• Varieties resulting from technology: PBR only</a:t>
            </a:r>
          </a:p>
          <a:p>
            <a:pPr eaLnBrk="1" hangingPunct="1">
              <a:spcBef>
                <a:spcPct val="0"/>
              </a:spcBef>
              <a:spcAft>
                <a:spcPts val="1400"/>
              </a:spcAft>
              <a:tabLst>
                <a:tab pos="1620838" algn="l"/>
              </a:tabLst>
            </a:pPr>
            <a:r>
              <a:rPr lang="nl-NL" sz="2800">
                <a:solidFill>
                  <a:srgbClr val="000000"/>
                </a:solidFill>
                <a:latin typeface="Arial" charset="0"/>
                <a:cs typeface="Arial" charset="0"/>
              </a:rPr>
              <a:t>• ROI in lead period?</a:t>
            </a:r>
          </a:p>
          <a:p>
            <a:pPr eaLnBrk="1" hangingPunct="1">
              <a:spcBef>
                <a:spcPct val="0"/>
              </a:spcBef>
              <a:spcAft>
                <a:spcPts val="1400"/>
              </a:spcAft>
              <a:tabLst>
                <a:tab pos="1620838" algn="l"/>
              </a:tabLst>
            </a:pPr>
            <a:endParaRPr lang="nl-NL" b="1">
              <a:solidFill>
                <a:srgbClr val="000000"/>
              </a:solidFill>
              <a:latin typeface="Arial" charset="0"/>
              <a:cs typeface="Arial" charset="0"/>
            </a:endParaRPr>
          </a:p>
          <a:p>
            <a:pPr eaLnBrk="1" hangingPunct="1">
              <a:spcBef>
                <a:spcPct val="0"/>
              </a:spcBef>
              <a:spcAft>
                <a:spcPts val="1400"/>
              </a:spcAft>
              <a:tabLst>
                <a:tab pos="1620838" algn="l"/>
              </a:tabLst>
            </a:pPr>
            <a:r>
              <a:rPr lang="nl-NL" b="1">
                <a:solidFill>
                  <a:srgbClr val="000000"/>
                </a:solidFill>
                <a:latin typeface="Arial" charset="0"/>
                <a:cs typeface="Arial" charset="0"/>
              </a:rPr>
              <a:t>Example:</a:t>
            </a:r>
            <a:r>
              <a:rPr lang="nl-NL">
                <a:solidFill>
                  <a:srgbClr val="000000"/>
                </a:solidFill>
                <a:latin typeface="Arial" charset="0"/>
                <a:cs typeface="Arial" charset="0"/>
              </a:rPr>
              <a:t> </a:t>
            </a:r>
          </a:p>
          <a:p>
            <a:pPr eaLnBrk="1" hangingPunct="1">
              <a:lnSpc>
                <a:spcPct val="65000"/>
              </a:lnSpc>
              <a:spcBef>
                <a:spcPct val="0"/>
              </a:spcBef>
              <a:spcAft>
                <a:spcPts val="1400"/>
              </a:spcAft>
              <a:tabLst>
                <a:tab pos="1620838" algn="l"/>
              </a:tabLst>
            </a:pPr>
            <a:r>
              <a:rPr lang="nl-NL" u="sng">
                <a:solidFill>
                  <a:srgbClr val="000000"/>
                </a:solidFill>
                <a:latin typeface="Arial" charset="0"/>
                <a:cs typeface="Arial" charset="0"/>
              </a:rPr>
              <a:t>Phytophtora infestans-R</a:t>
            </a:r>
            <a:r>
              <a:rPr lang="nl-NL">
                <a:solidFill>
                  <a:srgbClr val="000000"/>
                </a:solidFill>
                <a:latin typeface="Arial" charset="0"/>
                <a:cs typeface="Arial" charset="0"/>
              </a:rPr>
              <a:t> in Solanaceous crops</a:t>
            </a:r>
            <a:endParaRPr lang="nl-NL" u="sng">
              <a:solidFill>
                <a:srgbClr val="000000"/>
              </a:solidFill>
              <a:latin typeface="Arial" charset="0"/>
              <a:cs typeface="Arial" charset="0"/>
            </a:endParaRPr>
          </a:p>
        </p:txBody>
      </p:sp>
      <p:sp>
        <p:nvSpPr>
          <p:cNvPr id="113667" name="Text Box 5"/>
          <p:cNvSpPr txBox="1">
            <a:spLocks noChangeArrowheads="1"/>
          </p:cNvSpPr>
          <p:nvPr/>
        </p:nvSpPr>
        <p:spPr bwMode="auto">
          <a:xfrm>
            <a:off x="107950" y="6524625"/>
            <a:ext cx="4824413" cy="214313"/>
          </a:xfrm>
          <a:prstGeom prst="rect">
            <a:avLst/>
          </a:prstGeom>
          <a:noFill/>
          <a:ln w="9525">
            <a:noFill/>
            <a:miter lim="800000"/>
            <a:headEnd/>
            <a:tailEnd/>
          </a:ln>
          <a:effectLst/>
        </p:spPr>
        <p:txBody>
          <a:bodyPr>
            <a:spAutoFit/>
          </a:bodyPr>
          <a:lstStyle/>
          <a:p>
            <a:pPr>
              <a:spcBef>
                <a:spcPct val="0"/>
              </a:spcBef>
            </a:pPr>
            <a:r>
              <a:rPr lang="nl-NL" sz="800">
                <a:solidFill>
                  <a:srgbClr val="000000"/>
                </a:solidFill>
                <a:latin typeface="Arial" charset="0"/>
              </a:rPr>
              <a:t>J.J.M. Lambalk | BeNeLux SHS / Venlo / 26052011 </a:t>
            </a:r>
          </a:p>
        </p:txBody>
      </p:sp>
    </p:spTree>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4"/>
          <p:cNvSpPr txBox="1">
            <a:spLocks noChangeArrowheads="1"/>
          </p:cNvSpPr>
          <p:nvPr/>
        </p:nvSpPr>
        <p:spPr bwMode="auto">
          <a:xfrm>
            <a:off x="579438" y="1804988"/>
            <a:ext cx="8385175" cy="3856037"/>
          </a:xfrm>
          <a:prstGeom prst="rect">
            <a:avLst/>
          </a:prstGeom>
          <a:noFill/>
          <a:ln w="9525" algn="ctr">
            <a:noFill/>
            <a:miter lim="800000"/>
            <a:headEnd/>
            <a:tailEnd/>
          </a:ln>
          <a:effectLst/>
        </p:spPr>
        <p:txBody>
          <a:bodyPr lIns="0" tIns="0" rIns="0" bIns="0">
            <a:spAutoFit/>
          </a:bodyPr>
          <a:lstStyle/>
          <a:p>
            <a:pPr eaLnBrk="1" hangingPunct="1">
              <a:lnSpc>
                <a:spcPts val="2800"/>
              </a:lnSpc>
              <a:spcBef>
                <a:spcPct val="0"/>
              </a:spcBef>
              <a:spcAft>
                <a:spcPts val="1400"/>
              </a:spcAft>
              <a:tabLst>
                <a:tab pos="1620838" algn="l"/>
              </a:tabLst>
            </a:pPr>
            <a:r>
              <a:rPr lang="nl-NL" sz="2800">
                <a:solidFill>
                  <a:srgbClr val="000000"/>
                </a:solidFill>
                <a:latin typeface="Arial" charset="0"/>
                <a:cs typeface="Arial" charset="0"/>
              </a:rPr>
              <a:t>• Scope of protection too broad</a:t>
            </a:r>
          </a:p>
          <a:p>
            <a:pPr eaLnBrk="1" hangingPunct="1">
              <a:spcBef>
                <a:spcPct val="0"/>
              </a:spcBef>
              <a:spcAft>
                <a:spcPts val="1400"/>
              </a:spcAft>
              <a:tabLst>
                <a:tab pos="1620838" algn="l"/>
              </a:tabLst>
            </a:pPr>
            <a:r>
              <a:rPr lang="nl-NL" sz="2800">
                <a:solidFill>
                  <a:srgbClr val="000000"/>
                </a:solidFill>
                <a:latin typeface="Arial" charset="0"/>
                <a:cs typeface="Arial" charset="0"/>
              </a:rPr>
              <a:t>• Unbalanced power</a:t>
            </a:r>
          </a:p>
          <a:p>
            <a:pPr eaLnBrk="1" hangingPunct="1">
              <a:spcBef>
                <a:spcPct val="0"/>
              </a:spcBef>
              <a:spcAft>
                <a:spcPts val="1400"/>
              </a:spcAft>
              <a:tabLst>
                <a:tab pos="1620838" algn="l"/>
              </a:tabLst>
            </a:pPr>
            <a:r>
              <a:rPr lang="nl-NL" sz="2800">
                <a:solidFill>
                  <a:srgbClr val="000000"/>
                </a:solidFill>
                <a:latin typeface="Arial" charset="0"/>
                <a:cs typeface="Arial" charset="0"/>
              </a:rPr>
              <a:t>• Monopolies / abuse of dominant position</a:t>
            </a:r>
          </a:p>
          <a:p>
            <a:pPr eaLnBrk="1" hangingPunct="1">
              <a:spcBef>
                <a:spcPct val="0"/>
              </a:spcBef>
              <a:spcAft>
                <a:spcPts val="1400"/>
              </a:spcAft>
              <a:tabLst>
                <a:tab pos="1620838" algn="l"/>
              </a:tabLst>
            </a:pPr>
            <a:r>
              <a:rPr lang="nl-NL" sz="2800">
                <a:solidFill>
                  <a:srgbClr val="000000"/>
                </a:solidFill>
                <a:latin typeface="Arial" charset="0"/>
                <a:cs typeface="Arial" charset="0"/>
              </a:rPr>
              <a:t>• Limitations access to (breeding) material</a:t>
            </a:r>
          </a:p>
          <a:p>
            <a:pPr eaLnBrk="1" hangingPunct="1">
              <a:spcBef>
                <a:spcPct val="0"/>
              </a:spcBef>
              <a:spcAft>
                <a:spcPts val="1400"/>
              </a:spcAft>
              <a:tabLst>
                <a:tab pos="1620838" algn="l"/>
              </a:tabLst>
            </a:pPr>
            <a:r>
              <a:rPr lang="nl-NL" sz="2800">
                <a:solidFill>
                  <a:srgbClr val="000000"/>
                </a:solidFill>
                <a:latin typeface="Arial" charset="0"/>
                <a:cs typeface="Arial" charset="0"/>
              </a:rPr>
              <a:t>• Only access on very unfavourable conditions</a:t>
            </a:r>
          </a:p>
          <a:p>
            <a:pPr eaLnBrk="1" hangingPunct="1">
              <a:spcBef>
                <a:spcPct val="0"/>
              </a:spcBef>
              <a:spcAft>
                <a:spcPts val="1400"/>
              </a:spcAft>
              <a:tabLst>
                <a:tab pos="1620838" algn="l"/>
              </a:tabLst>
            </a:pPr>
            <a:r>
              <a:rPr lang="nl-NL" sz="2800">
                <a:solidFill>
                  <a:srgbClr val="000000"/>
                </a:solidFill>
                <a:latin typeface="Arial" charset="0"/>
                <a:cs typeface="Arial" charset="0"/>
              </a:rPr>
              <a:t>• Lack of clearity: many patentholders on same</a:t>
            </a:r>
          </a:p>
          <a:p>
            <a:pPr eaLnBrk="1" hangingPunct="1">
              <a:lnSpc>
                <a:spcPct val="70000"/>
              </a:lnSpc>
              <a:spcBef>
                <a:spcPct val="0"/>
              </a:spcBef>
              <a:spcAft>
                <a:spcPts val="1400"/>
              </a:spcAft>
              <a:tabLst>
                <a:tab pos="1620838" algn="l"/>
              </a:tabLst>
            </a:pPr>
            <a:r>
              <a:rPr lang="nl-NL" sz="2800">
                <a:solidFill>
                  <a:srgbClr val="000000"/>
                </a:solidFill>
                <a:latin typeface="Arial" charset="0"/>
                <a:cs typeface="Arial" charset="0"/>
              </a:rPr>
              <a:t>  subject</a:t>
            </a:r>
          </a:p>
        </p:txBody>
      </p:sp>
      <p:sp>
        <p:nvSpPr>
          <p:cNvPr id="114691" name="Text Box 5"/>
          <p:cNvSpPr txBox="1">
            <a:spLocks noChangeArrowheads="1"/>
          </p:cNvSpPr>
          <p:nvPr/>
        </p:nvSpPr>
        <p:spPr bwMode="auto">
          <a:xfrm>
            <a:off x="107950" y="6524625"/>
            <a:ext cx="4824413" cy="214313"/>
          </a:xfrm>
          <a:prstGeom prst="rect">
            <a:avLst/>
          </a:prstGeom>
          <a:noFill/>
          <a:ln w="9525">
            <a:noFill/>
            <a:miter lim="800000"/>
            <a:headEnd/>
            <a:tailEnd/>
          </a:ln>
          <a:effectLst/>
        </p:spPr>
        <p:txBody>
          <a:bodyPr>
            <a:spAutoFit/>
          </a:bodyPr>
          <a:lstStyle/>
          <a:p>
            <a:pPr>
              <a:spcBef>
                <a:spcPct val="0"/>
              </a:spcBef>
            </a:pPr>
            <a:r>
              <a:rPr lang="nl-NL" sz="800">
                <a:solidFill>
                  <a:srgbClr val="000000"/>
                </a:solidFill>
                <a:latin typeface="Arial" charset="0"/>
              </a:rPr>
              <a:t>J.J.M. Lambalk | BeNeLux SHS / Venlo / 26052011 </a:t>
            </a:r>
          </a:p>
        </p:txBody>
      </p:sp>
      <p:sp>
        <p:nvSpPr>
          <p:cNvPr id="114692" name="Text Box 6"/>
          <p:cNvSpPr txBox="1">
            <a:spLocks noChangeArrowheads="1"/>
          </p:cNvSpPr>
          <p:nvPr/>
        </p:nvSpPr>
        <p:spPr bwMode="auto">
          <a:xfrm>
            <a:off x="635000" y="211138"/>
            <a:ext cx="6584950" cy="825500"/>
          </a:xfrm>
          <a:prstGeom prst="rect">
            <a:avLst/>
          </a:prstGeom>
          <a:noFill/>
          <a:ln w="9525" algn="ctr">
            <a:noFill/>
            <a:miter lim="800000"/>
            <a:headEnd/>
            <a:tailEnd/>
          </a:ln>
          <a:effectLst/>
        </p:spPr>
        <p:txBody>
          <a:bodyPr wrap="none" lIns="0" tIns="0" rIns="0" bIns="0">
            <a:spAutoFit/>
          </a:bodyPr>
          <a:lstStyle/>
          <a:p>
            <a:pPr eaLnBrk="1" hangingPunct="1">
              <a:lnSpc>
                <a:spcPts val="2800"/>
              </a:lnSpc>
              <a:spcBef>
                <a:spcPct val="0"/>
              </a:spcBef>
              <a:spcAft>
                <a:spcPts val="1400"/>
              </a:spcAft>
              <a:tabLst>
                <a:tab pos="1620838" algn="l"/>
              </a:tabLst>
            </a:pPr>
            <a:r>
              <a:rPr lang="nl-NL" sz="3200" b="1">
                <a:solidFill>
                  <a:srgbClr val="000000"/>
                </a:solidFill>
                <a:latin typeface="Arial" charset="0"/>
              </a:rPr>
              <a:t>Critical remarks on patents in our </a:t>
            </a:r>
          </a:p>
          <a:p>
            <a:pPr eaLnBrk="1" hangingPunct="1">
              <a:lnSpc>
                <a:spcPct val="60000"/>
              </a:lnSpc>
              <a:spcBef>
                <a:spcPct val="0"/>
              </a:spcBef>
              <a:spcAft>
                <a:spcPts val="1400"/>
              </a:spcAft>
              <a:tabLst>
                <a:tab pos="1620838" algn="l"/>
              </a:tabLst>
            </a:pPr>
            <a:r>
              <a:rPr lang="nl-NL" sz="3200" b="1">
                <a:solidFill>
                  <a:srgbClr val="000000"/>
                </a:solidFill>
                <a:latin typeface="Arial" charset="0"/>
              </a:rPr>
              <a:t>breeding industry</a:t>
            </a:r>
          </a:p>
        </p:txBody>
      </p:sp>
    </p:spTree>
  </p:cSld>
  <p:clrMapOvr>
    <a:masterClrMapping/>
  </p:clrMapOvr>
  <p:transition>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4"/>
          <p:cNvSpPr txBox="1">
            <a:spLocks noChangeArrowheads="1"/>
          </p:cNvSpPr>
          <p:nvPr/>
        </p:nvSpPr>
        <p:spPr bwMode="auto">
          <a:xfrm>
            <a:off x="107950" y="6524625"/>
            <a:ext cx="4824413" cy="214313"/>
          </a:xfrm>
          <a:prstGeom prst="rect">
            <a:avLst/>
          </a:prstGeom>
          <a:noFill/>
          <a:ln w="9525">
            <a:noFill/>
            <a:miter lim="800000"/>
            <a:headEnd/>
            <a:tailEnd/>
          </a:ln>
          <a:effectLst/>
        </p:spPr>
        <p:txBody>
          <a:bodyPr>
            <a:spAutoFit/>
          </a:bodyPr>
          <a:lstStyle/>
          <a:p>
            <a:pPr>
              <a:spcBef>
                <a:spcPct val="0"/>
              </a:spcBef>
            </a:pPr>
            <a:r>
              <a:rPr lang="nl-NL" sz="800">
                <a:solidFill>
                  <a:srgbClr val="000000"/>
                </a:solidFill>
                <a:latin typeface="Arial" charset="0"/>
              </a:rPr>
              <a:t>J.J.M. Lambalk | BeNeLux SHS / Venlo / 26052011 </a:t>
            </a:r>
          </a:p>
        </p:txBody>
      </p:sp>
      <p:sp>
        <p:nvSpPr>
          <p:cNvPr id="115715" name="Text Box 5"/>
          <p:cNvSpPr txBox="1">
            <a:spLocks noChangeArrowheads="1"/>
          </p:cNvSpPr>
          <p:nvPr/>
        </p:nvSpPr>
        <p:spPr bwMode="auto">
          <a:xfrm>
            <a:off x="655638" y="157163"/>
            <a:ext cx="7143750" cy="889000"/>
          </a:xfrm>
          <a:prstGeom prst="rect">
            <a:avLst/>
          </a:prstGeom>
          <a:noFill/>
          <a:ln w="9525" algn="ctr">
            <a:noFill/>
            <a:miter lim="800000"/>
            <a:headEnd/>
            <a:tailEnd/>
          </a:ln>
          <a:effectLst/>
        </p:spPr>
        <p:txBody>
          <a:bodyPr lIns="0" tIns="0" rIns="0" bIns="0">
            <a:spAutoFit/>
          </a:bodyPr>
          <a:lstStyle/>
          <a:p>
            <a:pPr eaLnBrk="1" hangingPunct="1">
              <a:lnSpc>
                <a:spcPts val="2800"/>
              </a:lnSpc>
              <a:spcBef>
                <a:spcPct val="0"/>
              </a:spcBef>
              <a:spcAft>
                <a:spcPts val="1400"/>
              </a:spcAft>
              <a:tabLst>
                <a:tab pos="1620838" algn="l"/>
              </a:tabLst>
            </a:pPr>
            <a:r>
              <a:rPr lang="nl-NL" sz="3200" b="1">
                <a:solidFill>
                  <a:srgbClr val="000000"/>
                </a:solidFill>
                <a:latin typeface="Arial" charset="0"/>
              </a:rPr>
              <a:t>Scope of protection too broad? </a:t>
            </a:r>
          </a:p>
          <a:p>
            <a:pPr eaLnBrk="1" hangingPunct="1">
              <a:lnSpc>
                <a:spcPts val="2800"/>
              </a:lnSpc>
              <a:spcBef>
                <a:spcPct val="0"/>
              </a:spcBef>
              <a:spcAft>
                <a:spcPts val="1400"/>
              </a:spcAft>
              <a:tabLst>
                <a:tab pos="1620838" algn="l"/>
              </a:tabLst>
            </a:pPr>
            <a:r>
              <a:rPr lang="nl-NL" sz="3200" b="1">
                <a:solidFill>
                  <a:srgbClr val="000000"/>
                </a:solidFill>
                <a:latin typeface="Arial" charset="0"/>
              </a:rPr>
              <a:t>Many patentholders on same subject</a:t>
            </a:r>
          </a:p>
        </p:txBody>
      </p:sp>
      <p:sp>
        <p:nvSpPr>
          <p:cNvPr id="115716" name="Text Box 6"/>
          <p:cNvSpPr txBox="1">
            <a:spLocks noChangeArrowheads="1"/>
          </p:cNvSpPr>
          <p:nvPr/>
        </p:nvSpPr>
        <p:spPr bwMode="auto">
          <a:xfrm>
            <a:off x="1239838" y="2497138"/>
            <a:ext cx="5570537" cy="1554162"/>
          </a:xfrm>
          <a:prstGeom prst="rect">
            <a:avLst/>
          </a:prstGeom>
          <a:noFill/>
          <a:ln w="9525" algn="ctr">
            <a:noFill/>
            <a:miter lim="800000"/>
            <a:headEnd/>
            <a:tailEnd/>
          </a:ln>
          <a:effectLst/>
        </p:spPr>
        <p:txBody>
          <a:bodyPr lIns="0" tIns="0" rIns="0" bIns="0">
            <a:spAutoFit/>
          </a:bodyPr>
          <a:lstStyle/>
          <a:p>
            <a:pPr eaLnBrk="1" hangingPunct="1">
              <a:lnSpc>
                <a:spcPts val="2800"/>
              </a:lnSpc>
              <a:spcBef>
                <a:spcPct val="0"/>
              </a:spcBef>
              <a:spcAft>
                <a:spcPts val="1400"/>
              </a:spcAft>
              <a:tabLst>
                <a:tab pos="1620838" algn="l"/>
              </a:tabLst>
            </a:pPr>
            <a:r>
              <a:rPr lang="nl-NL" sz="3200">
                <a:solidFill>
                  <a:srgbClr val="000000"/>
                </a:solidFill>
                <a:latin typeface="Arial" charset="0"/>
                <a:cs typeface="Arial" charset="0"/>
              </a:rPr>
              <a:t>• EPO examination = EC 98/44</a:t>
            </a:r>
          </a:p>
          <a:p>
            <a:pPr eaLnBrk="1" hangingPunct="1">
              <a:lnSpc>
                <a:spcPts val="2800"/>
              </a:lnSpc>
              <a:spcBef>
                <a:spcPct val="0"/>
              </a:spcBef>
              <a:spcAft>
                <a:spcPts val="1400"/>
              </a:spcAft>
              <a:tabLst>
                <a:tab pos="1620838" algn="l"/>
              </a:tabLst>
            </a:pPr>
            <a:endParaRPr lang="nl-NL" sz="3200">
              <a:solidFill>
                <a:srgbClr val="000000"/>
              </a:solidFill>
              <a:latin typeface="Arial" charset="0"/>
              <a:cs typeface="Arial" charset="0"/>
            </a:endParaRPr>
          </a:p>
          <a:p>
            <a:pPr eaLnBrk="1" hangingPunct="1">
              <a:spcBef>
                <a:spcPct val="0"/>
              </a:spcBef>
              <a:spcAft>
                <a:spcPts val="1400"/>
              </a:spcAft>
              <a:tabLst>
                <a:tab pos="1620838" algn="l"/>
              </a:tabLst>
            </a:pPr>
            <a:r>
              <a:rPr lang="nl-NL" sz="3200">
                <a:solidFill>
                  <a:srgbClr val="000000"/>
                </a:solidFill>
                <a:latin typeface="Arial" charset="0"/>
                <a:cs typeface="Arial" charset="0"/>
              </a:rPr>
              <a:t>• G2/07 &amp; G1/08 </a:t>
            </a:r>
          </a:p>
        </p:txBody>
      </p:sp>
    </p:spTree>
  </p:cSld>
  <p:clrMapOvr>
    <a:masterClrMapping/>
  </p:clrMapOvr>
  <p:transition>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4"/>
          <p:cNvSpPr txBox="1">
            <a:spLocks noChangeArrowheads="1"/>
          </p:cNvSpPr>
          <p:nvPr/>
        </p:nvSpPr>
        <p:spPr bwMode="auto">
          <a:xfrm>
            <a:off x="107950" y="6524625"/>
            <a:ext cx="4824413" cy="214313"/>
          </a:xfrm>
          <a:prstGeom prst="rect">
            <a:avLst/>
          </a:prstGeom>
          <a:noFill/>
          <a:ln w="9525">
            <a:noFill/>
            <a:miter lim="800000"/>
            <a:headEnd/>
            <a:tailEnd/>
          </a:ln>
          <a:effectLst/>
        </p:spPr>
        <p:txBody>
          <a:bodyPr>
            <a:spAutoFit/>
          </a:bodyPr>
          <a:lstStyle/>
          <a:p>
            <a:pPr>
              <a:spcBef>
                <a:spcPct val="0"/>
              </a:spcBef>
            </a:pPr>
            <a:r>
              <a:rPr lang="nl-NL" sz="800">
                <a:solidFill>
                  <a:srgbClr val="000000"/>
                </a:solidFill>
                <a:latin typeface="Arial" charset="0"/>
              </a:rPr>
              <a:t>J.J.M. Lambalk | BeNeLux SHS / Venlo / 26052011 </a:t>
            </a:r>
          </a:p>
        </p:txBody>
      </p:sp>
      <p:sp>
        <p:nvSpPr>
          <p:cNvPr id="116739" name="Text Box 5"/>
          <p:cNvSpPr txBox="1">
            <a:spLocks noChangeArrowheads="1"/>
          </p:cNvSpPr>
          <p:nvPr/>
        </p:nvSpPr>
        <p:spPr bwMode="auto">
          <a:xfrm>
            <a:off x="2027238" y="481013"/>
            <a:ext cx="4416425" cy="355600"/>
          </a:xfrm>
          <a:prstGeom prst="rect">
            <a:avLst/>
          </a:prstGeom>
          <a:noFill/>
          <a:ln w="9525" algn="ctr">
            <a:noFill/>
            <a:miter lim="800000"/>
            <a:headEnd/>
            <a:tailEnd/>
          </a:ln>
          <a:effectLst/>
        </p:spPr>
        <p:txBody>
          <a:bodyPr wrap="none" lIns="0" tIns="0" rIns="0" bIns="0">
            <a:spAutoFit/>
          </a:bodyPr>
          <a:lstStyle/>
          <a:p>
            <a:pPr eaLnBrk="1" hangingPunct="1">
              <a:lnSpc>
                <a:spcPts val="2800"/>
              </a:lnSpc>
              <a:spcBef>
                <a:spcPct val="0"/>
              </a:spcBef>
              <a:spcAft>
                <a:spcPts val="1400"/>
              </a:spcAft>
              <a:tabLst>
                <a:tab pos="1620838" algn="l"/>
              </a:tabLst>
            </a:pPr>
            <a:r>
              <a:rPr lang="nl-NL" sz="3200" b="1">
                <a:solidFill>
                  <a:srgbClr val="000000"/>
                </a:solidFill>
                <a:latin typeface="Arial" charset="0"/>
              </a:rPr>
              <a:t>What can be changed?</a:t>
            </a:r>
          </a:p>
        </p:txBody>
      </p:sp>
      <p:sp>
        <p:nvSpPr>
          <p:cNvPr id="116740" name="Text Box 6"/>
          <p:cNvSpPr txBox="1">
            <a:spLocks noChangeArrowheads="1"/>
          </p:cNvSpPr>
          <p:nvPr/>
        </p:nvSpPr>
        <p:spPr bwMode="auto">
          <a:xfrm>
            <a:off x="1285875" y="1590675"/>
            <a:ext cx="6973888" cy="4343400"/>
          </a:xfrm>
          <a:prstGeom prst="rect">
            <a:avLst/>
          </a:prstGeom>
          <a:noFill/>
          <a:ln w="9525" algn="ctr">
            <a:noFill/>
            <a:miter lim="800000"/>
            <a:headEnd/>
            <a:tailEnd/>
          </a:ln>
          <a:effectLst/>
        </p:spPr>
        <p:txBody>
          <a:bodyPr lIns="0" tIns="0" rIns="0" bIns="0">
            <a:spAutoFit/>
          </a:bodyPr>
          <a:lstStyle/>
          <a:p>
            <a:pPr eaLnBrk="1" hangingPunct="1">
              <a:lnSpc>
                <a:spcPts val="2800"/>
              </a:lnSpc>
              <a:spcBef>
                <a:spcPct val="0"/>
              </a:spcBef>
              <a:spcAft>
                <a:spcPts val="1400"/>
              </a:spcAft>
              <a:tabLst>
                <a:tab pos="1620838" algn="l"/>
              </a:tabLst>
            </a:pPr>
            <a:r>
              <a:rPr lang="nl-NL" sz="3200">
                <a:solidFill>
                  <a:srgbClr val="000000"/>
                </a:solidFill>
                <a:latin typeface="Arial" charset="0"/>
              </a:rPr>
              <a:t>All other aspects can be solved by:</a:t>
            </a:r>
          </a:p>
          <a:p>
            <a:pPr eaLnBrk="1" hangingPunct="1">
              <a:lnSpc>
                <a:spcPts val="2800"/>
              </a:lnSpc>
              <a:spcBef>
                <a:spcPct val="0"/>
              </a:spcBef>
              <a:spcAft>
                <a:spcPts val="1400"/>
              </a:spcAft>
              <a:tabLst>
                <a:tab pos="1620838" algn="l"/>
              </a:tabLst>
            </a:pPr>
            <a:endParaRPr lang="nl-NL" sz="3200">
              <a:solidFill>
                <a:srgbClr val="000000"/>
              </a:solidFill>
              <a:latin typeface="Arial" charset="0"/>
            </a:endParaRPr>
          </a:p>
          <a:p>
            <a:pPr eaLnBrk="1" hangingPunct="1">
              <a:lnSpc>
                <a:spcPts val="2800"/>
              </a:lnSpc>
              <a:spcBef>
                <a:spcPct val="0"/>
              </a:spcBef>
              <a:spcAft>
                <a:spcPts val="1400"/>
              </a:spcAft>
              <a:tabLst>
                <a:tab pos="1620838" algn="l"/>
              </a:tabLst>
            </a:pPr>
            <a:endParaRPr lang="nl-NL" sz="3200">
              <a:solidFill>
                <a:srgbClr val="000000"/>
              </a:solidFill>
              <a:latin typeface="Arial" charset="0"/>
            </a:endParaRPr>
          </a:p>
          <a:p>
            <a:pPr eaLnBrk="1" hangingPunct="1">
              <a:lnSpc>
                <a:spcPts val="2800"/>
              </a:lnSpc>
              <a:spcBef>
                <a:spcPct val="0"/>
              </a:spcBef>
              <a:spcAft>
                <a:spcPts val="1400"/>
              </a:spcAft>
              <a:tabLst>
                <a:tab pos="1620838" algn="l"/>
              </a:tabLst>
            </a:pPr>
            <a:r>
              <a:rPr lang="nl-NL" sz="3200" b="1">
                <a:solidFill>
                  <a:srgbClr val="000000"/>
                </a:solidFill>
                <a:latin typeface="Arial" charset="0"/>
              </a:rPr>
              <a:t>Clear appointments on ‘access</a:t>
            </a:r>
            <a:r>
              <a:rPr lang="nl-NL" sz="3200">
                <a:solidFill>
                  <a:srgbClr val="000000"/>
                </a:solidFill>
                <a:latin typeface="Arial" charset="0"/>
              </a:rPr>
              <a:t>’</a:t>
            </a:r>
          </a:p>
          <a:p>
            <a:pPr eaLnBrk="1" hangingPunct="1">
              <a:lnSpc>
                <a:spcPts val="2800"/>
              </a:lnSpc>
              <a:spcBef>
                <a:spcPct val="0"/>
              </a:spcBef>
              <a:spcAft>
                <a:spcPts val="1400"/>
              </a:spcAft>
              <a:tabLst>
                <a:tab pos="1620838" algn="l"/>
              </a:tabLst>
            </a:pPr>
            <a:endParaRPr lang="nl-NL" sz="3200">
              <a:solidFill>
                <a:srgbClr val="000000"/>
              </a:solidFill>
              <a:latin typeface="Arial" charset="0"/>
            </a:endParaRPr>
          </a:p>
          <a:p>
            <a:pPr eaLnBrk="1" hangingPunct="1">
              <a:lnSpc>
                <a:spcPts val="2800"/>
              </a:lnSpc>
              <a:spcBef>
                <a:spcPct val="0"/>
              </a:spcBef>
              <a:spcAft>
                <a:spcPts val="1400"/>
              </a:spcAft>
              <a:tabLst>
                <a:tab pos="1620838" algn="l"/>
              </a:tabLst>
            </a:pPr>
            <a:endParaRPr lang="nl-NL" sz="3200">
              <a:solidFill>
                <a:srgbClr val="000000"/>
              </a:solidFill>
              <a:latin typeface="Arial" charset="0"/>
            </a:endParaRPr>
          </a:p>
          <a:p>
            <a:pPr eaLnBrk="1" hangingPunct="1">
              <a:lnSpc>
                <a:spcPts val="3000"/>
              </a:lnSpc>
              <a:spcBef>
                <a:spcPct val="0"/>
              </a:spcBef>
              <a:spcAft>
                <a:spcPts val="1400"/>
              </a:spcAft>
              <a:tabLst>
                <a:tab pos="1620838" algn="l"/>
              </a:tabLst>
            </a:pPr>
            <a:r>
              <a:rPr lang="nl-NL" sz="2800">
                <a:solidFill>
                  <a:srgbClr val="000000"/>
                </a:solidFill>
                <a:latin typeface="Arial" charset="0"/>
              </a:rPr>
              <a:t>Good ongoing discussions in Working Group ‘Industry solutions to the interface PBR and patents</a:t>
            </a:r>
            <a:r>
              <a:rPr lang="nl-NL" sz="3200">
                <a:solidFill>
                  <a:srgbClr val="000000"/>
                </a:solidFill>
                <a:latin typeface="Arial" charset="0"/>
              </a:rPr>
              <a:t>’</a:t>
            </a:r>
          </a:p>
        </p:txBody>
      </p:sp>
    </p:spTree>
  </p:cSld>
  <p:clrMapOvr>
    <a:masterClrMapping/>
  </p:clrMapOvr>
  <p:transition>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4"/>
          <p:cNvSpPr txBox="1">
            <a:spLocks noChangeArrowheads="1"/>
          </p:cNvSpPr>
          <p:nvPr/>
        </p:nvSpPr>
        <p:spPr bwMode="auto">
          <a:xfrm>
            <a:off x="179388" y="188913"/>
            <a:ext cx="8002587" cy="825500"/>
          </a:xfrm>
          <a:prstGeom prst="rect">
            <a:avLst/>
          </a:prstGeom>
          <a:noFill/>
          <a:ln w="9525" algn="ctr">
            <a:noFill/>
            <a:miter lim="800000"/>
            <a:headEnd/>
            <a:tailEnd/>
          </a:ln>
          <a:effectLst/>
        </p:spPr>
        <p:txBody>
          <a:bodyPr wrap="none" lIns="0" tIns="0" rIns="0" bIns="0">
            <a:spAutoFit/>
          </a:bodyPr>
          <a:lstStyle/>
          <a:p>
            <a:pPr eaLnBrk="1" hangingPunct="1">
              <a:lnSpc>
                <a:spcPts val="2800"/>
              </a:lnSpc>
              <a:spcBef>
                <a:spcPct val="0"/>
              </a:spcBef>
              <a:spcAft>
                <a:spcPts val="1400"/>
              </a:spcAft>
              <a:tabLst>
                <a:tab pos="1620838" algn="l"/>
              </a:tabLst>
            </a:pPr>
            <a:r>
              <a:rPr lang="nl-NL" sz="3200" b="1">
                <a:solidFill>
                  <a:srgbClr val="000000"/>
                </a:solidFill>
                <a:latin typeface="Arial" charset="0"/>
              </a:rPr>
              <a:t>Access to (breeding) material originating </a:t>
            </a:r>
          </a:p>
          <a:p>
            <a:pPr eaLnBrk="1" hangingPunct="1">
              <a:lnSpc>
                <a:spcPct val="60000"/>
              </a:lnSpc>
              <a:spcBef>
                <a:spcPct val="0"/>
              </a:spcBef>
              <a:spcAft>
                <a:spcPts val="1400"/>
              </a:spcAft>
              <a:tabLst>
                <a:tab pos="1620838" algn="l"/>
              </a:tabLst>
            </a:pPr>
            <a:r>
              <a:rPr lang="nl-NL" sz="3200" b="1">
                <a:solidFill>
                  <a:srgbClr val="000000"/>
                </a:solidFill>
                <a:latin typeface="Arial" charset="0"/>
              </a:rPr>
              <a:t>from IP protected proces</a:t>
            </a:r>
          </a:p>
        </p:txBody>
      </p:sp>
      <p:grpSp>
        <p:nvGrpSpPr>
          <p:cNvPr id="117763" name="Group 16"/>
          <p:cNvGrpSpPr>
            <a:grpSpLocks/>
          </p:cNvGrpSpPr>
          <p:nvPr/>
        </p:nvGrpSpPr>
        <p:grpSpPr bwMode="auto">
          <a:xfrm>
            <a:off x="250825" y="1268413"/>
            <a:ext cx="8351838" cy="5229225"/>
            <a:chOff x="158" y="799"/>
            <a:chExt cx="5261" cy="3294"/>
          </a:xfrm>
        </p:grpSpPr>
        <p:sp>
          <p:nvSpPr>
            <p:cNvPr id="117765" name="Text Box 5"/>
            <p:cNvSpPr txBox="1">
              <a:spLocks noChangeArrowheads="1"/>
            </p:cNvSpPr>
            <p:nvPr/>
          </p:nvSpPr>
          <p:spPr bwMode="auto">
            <a:xfrm>
              <a:off x="158" y="799"/>
              <a:ext cx="5098" cy="3294"/>
            </a:xfrm>
            <a:prstGeom prst="rect">
              <a:avLst/>
            </a:prstGeom>
            <a:noFill/>
            <a:ln w="9525" algn="ctr">
              <a:noFill/>
              <a:miter lim="800000"/>
              <a:headEnd/>
              <a:tailEnd/>
            </a:ln>
            <a:effectLst/>
          </p:spPr>
          <p:txBody>
            <a:bodyPr wrap="none" lIns="0" tIns="0" rIns="0" bIns="0">
              <a:spAutoFit/>
            </a:bodyPr>
            <a:lstStyle/>
            <a:p>
              <a:pPr eaLnBrk="1" hangingPunct="1">
                <a:lnSpc>
                  <a:spcPts val="2800"/>
                </a:lnSpc>
                <a:spcBef>
                  <a:spcPct val="0"/>
                </a:spcBef>
                <a:spcAft>
                  <a:spcPts val="1400"/>
                </a:spcAft>
                <a:tabLst>
                  <a:tab pos="1620838" algn="l"/>
                </a:tabLst>
              </a:pPr>
              <a:r>
                <a:rPr lang="nl-NL" sz="2800">
                  <a:solidFill>
                    <a:srgbClr val="000000"/>
                  </a:solidFill>
                  <a:latin typeface="Arial" charset="0"/>
                </a:rPr>
                <a:t>						  	  </a:t>
              </a:r>
              <a:r>
                <a:rPr lang="nl-NL" b="1">
                  <a:solidFill>
                    <a:srgbClr val="000000"/>
                  </a:solidFill>
                  <a:latin typeface="Arial" charset="0"/>
                </a:rPr>
                <a:t>Opinion  </a:t>
              </a:r>
            </a:p>
            <a:p>
              <a:pPr eaLnBrk="1" hangingPunct="1">
                <a:lnSpc>
                  <a:spcPct val="50000"/>
                </a:lnSpc>
                <a:spcBef>
                  <a:spcPct val="0"/>
                </a:spcBef>
                <a:spcAft>
                  <a:spcPts val="1400"/>
                </a:spcAft>
                <a:tabLst>
                  <a:tab pos="1620838" algn="l"/>
                </a:tabLst>
              </a:pPr>
              <a:r>
                <a:rPr lang="nl-NL" b="1">
                  <a:solidFill>
                    <a:srgbClr val="000000"/>
                  </a:solidFill>
                  <a:latin typeface="Arial" charset="0"/>
                </a:rPr>
                <a:t>What			  Meaning			Enza Zaden</a:t>
              </a:r>
            </a:p>
            <a:p>
              <a:pPr eaLnBrk="1" hangingPunct="1">
                <a:lnSpc>
                  <a:spcPct val="35000"/>
                </a:lnSpc>
                <a:spcBef>
                  <a:spcPct val="0"/>
                </a:spcBef>
                <a:spcAft>
                  <a:spcPts val="1400"/>
                </a:spcAft>
                <a:tabLst>
                  <a:tab pos="1620838" algn="l"/>
                </a:tabLst>
              </a:pPr>
              <a:endParaRPr lang="nl-NL" sz="800">
                <a:solidFill>
                  <a:srgbClr val="000000"/>
                </a:solidFill>
                <a:latin typeface="Arial" charset="0"/>
              </a:endParaRPr>
            </a:p>
            <a:p>
              <a:pPr eaLnBrk="1" hangingPunct="1">
                <a:lnSpc>
                  <a:spcPct val="50000"/>
                </a:lnSpc>
                <a:spcBef>
                  <a:spcPct val="0"/>
                </a:spcBef>
                <a:spcAft>
                  <a:spcPts val="1400"/>
                </a:spcAft>
                <a:tabLst>
                  <a:tab pos="1620838" algn="l"/>
                </a:tabLst>
              </a:pPr>
              <a:r>
                <a:rPr lang="nl-NL" sz="2000">
                  <a:solidFill>
                    <a:srgbClr val="000000"/>
                  </a:solidFill>
                  <a:latin typeface="Arial" charset="0"/>
                </a:rPr>
                <a:t>restricted			  use allowed in</a:t>
              </a:r>
            </a:p>
            <a:p>
              <a:pPr eaLnBrk="1" hangingPunct="1">
                <a:lnSpc>
                  <a:spcPct val="50000"/>
                </a:lnSpc>
                <a:spcBef>
                  <a:spcPct val="0"/>
                </a:spcBef>
                <a:spcAft>
                  <a:spcPts val="1400"/>
                </a:spcAft>
                <a:tabLst>
                  <a:tab pos="1620838" algn="l"/>
                </a:tabLst>
              </a:pPr>
              <a:r>
                <a:rPr lang="nl-NL" sz="2000">
                  <a:solidFill>
                    <a:srgbClr val="000000"/>
                  </a:solidFill>
                  <a:latin typeface="Arial" charset="0"/>
                </a:rPr>
                <a:t>breeders			  </a:t>
              </a:r>
              <a:r>
                <a:rPr lang="nl-NL" sz="2000">
                  <a:solidFill>
                    <a:srgbClr val="000000"/>
                  </a:solidFill>
                  <a:latin typeface="Arial" charset="0"/>
                  <a:cs typeface="Arial" charset="0"/>
                </a:rPr>
                <a:t>breeding proces /		       yes</a:t>
              </a:r>
              <a:r>
                <a:rPr lang="nl-NL" sz="2000">
                  <a:solidFill>
                    <a:srgbClr val="000000"/>
                  </a:solidFill>
                  <a:latin typeface="Arial" charset="0"/>
                </a:rPr>
                <a:t>	</a:t>
              </a:r>
            </a:p>
            <a:p>
              <a:pPr eaLnBrk="1" hangingPunct="1">
                <a:lnSpc>
                  <a:spcPct val="50000"/>
                </a:lnSpc>
                <a:spcBef>
                  <a:spcPct val="0"/>
                </a:spcBef>
                <a:spcAft>
                  <a:spcPts val="1400"/>
                </a:spcAft>
                <a:tabLst>
                  <a:tab pos="1620838" algn="l"/>
                </a:tabLst>
              </a:pPr>
              <a:r>
                <a:rPr lang="nl-NL" sz="2000">
                  <a:solidFill>
                    <a:srgbClr val="000000"/>
                  </a:solidFill>
                  <a:latin typeface="Arial" charset="0"/>
                </a:rPr>
                <a:t>exemption			  license necessary</a:t>
              </a:r>
            </a:p>
            <a:p>
              <a:pPr eaLnBrk="1" hangingPunct="1">
                <a:lnSpc>
                  <a:spcPct val="50000"/>
                </a:lnSpc>
                <a:spcBef>
                  <a:spcPct val="0"/>
                </a:spcBef>
                <a:spcAft>
                  <a:spcPts val="1400"/>
                </a:spcAft>
                <a:tabLst>
                  <a:tab pos="1620838" algn="l"/>
                </a:tabLst>
              </a:pPr>
              <a:r>
                <a:rPr lang="nl-NL" sz="2000">
                  <a:solidFill>
                    <a:srgbClr val="000000"/>
                  </a:solidFill>
                  <a:latin typeface="Arial" charset="0"/>
                </a:rPr>
                <a:t>			  in case of</a:t>
              </a:r>
            </a:p>
            <a:p>
              <a:pPr eaLnBrk="1" hangingPunct="1">
                <a:lnSpc>
                  <a:spcPct val="50000"/>
                </a:lnSpc>
                <a:spcBef>
                  <a:spcPct val="0"/>
                </a:spcBef>
                <a:spcAft>
                  <a:spcPts val="1400"/>
                </a:spcAft>
                <a:tabLst>
                  <a:tab pos="1620838" algn="l"/>
                </a:tabLst>
              </a:pPr>
              <a:r>
                <a:rPr lang="nl-NL" sz="2000">
                  <a:solidFill>
                    <a:srgbClr val="000000"/>
                  </a:solidFill>
                  <a:latin typeface="Arial" charset="0"/>
                </a:rPr>
                <a:t>			  commercialisation </a:t>
              </a:r>
            </a:p>
            <a:p>
              <a:pPr eaLnBrk="1" hangingPunct="1">
                <a:lnSpc>
                  <a:spcPct val="50000"/>
                </a:lnSpc>
                <a:spcBef>
                  <a:spcPct val="0"/>
                </a:spcBef>
                <a:spcAft>
                  <a:spcPts val="1400"/>
                </a:spcAft>
                <a:tabLst>
                  <a:tab pos="1620838" algn="l"/>
                </a:tabLst>
              </a:pPr>
              <a:endParaRPr lang="nl-NL" sz="2000">
                <a:solidFill>
                  <a:srgbClr val="000000"/>
                </a:solidFill>
                <a:latin typeface="Arial" charset="0"/>
              </a:endParaRPr>
            </a:p>
            <a:p>
              <a:pPr eaLnBrk="1" hangingPunct="1">
                <a:lnSpc>
                  <a:spcPct val="50000"/>
                </a:lnSpc>
                <a:spcBef>
                  <a:spcPct val="0"/>
                </a:spcBef>
                <a:spcAft>
                  <a:spcPts val="1400"/>
                </a:spcAft>
                <a:tabLst>
                  <a:tab pos="1620838" algn="l"/>
                </a:tabLst>
              </a:pPr>
              <a:r>
                <a:rPr lang="nl-NL" sz="2000">
                  <a:solidFill>
                    <a:srgbClr val="000000"/>
                  </a:solidFill>
                  <a:latin typeface="Arial" charset="0"/>
                </a:rPr>
                <a:t>broad			  free use during</a:t>
              </a:r>
            </a:p>
            <a:p>
              <a:pPr eaLnBrk="1" hangingPunct="1">
                <a:lnSpc>
                  <a:spcPct val="50000"/>
                </a:lnSpc>
                <a:spcBef>
                  <a:spcPct val="0"/>
                </a:spcBef>
                <a:spcAft>
                  <a:spcPts val="1400"/>
                </a:spcAft>
                <a:tabLst>
                  <a:tab pos="1620838" algn="l"/>
                </a:tabLst>
              </a:pPr>
              <a:r>
                <a:rPr lang="nl-NL" sz="2000">
                  <a:solidFill>
                    <a:srgbClr val="000000"/>
                  </a:solidFill>
                  <a:latin typeface="Arial" charset="0"/>
                </a:rPr>
                <a:t>breeders			  breeding proces/		        no</a:t>
              </a:r>
            </a:p>
            <a:p>
              <a:pPr eaLnBrk="1" hangingPunct="1">
                <a:lnSpc>
                  <a:spcPct val="50000"/>
                </a:lnSpc>
                <a:spcBef>
                  <a:spcPct val="0"/>
                </a:spcBef>
                <a:spcAft>
                  <a:spcPts val="1400"/>
                </a:spcAft>
                <a:tabLst>
                  <a:tab pos="1620838" algn="l"/>
                </a:tabLst>
              </a:pPr>
              <a:r>
                <a:rPr lang="nl-NL" sz="2000">
                  <a:solidFill>
                    <a:srgbClr val="000000"/>
                  </a:solidFill>
                  <a:latin typeface="Arial" charset="0"/>
                </a:rPr>
                <a:t>exemption			  no license necessary</a:t>
              </a:r>
            </a:p>
            <a:p>
              <a:pPr eaLnBrk="1" hangingPunct="1">
                <a:lnSpc>
                  <a:spcPct val="50000"/>
                </a:lnSpc>
                <a:spcBef>
                  <a:spcPct val="0"/>
                </a:spcBef>
                <a:spcAft>
                  <a:spcPts val="1400"/>
                </a:spcAft>
                <a:tabLst>
                  <a:tab pos="1620838" algn="l"/>
                </a:tabLst>
              </a:pPr>
              <a:r>
                <a:rPr lang="nl-NL" sz="2000">
                  <a:solidFill>
                    <a:srgbClr val="000000"/>
                  </a:solidFill>
                  <a:latin typeface="Arial" charset="0"/>
                </a:rPr>
                <a:t>			  in case of</a:t>
              </a:r>
            </a:p>
            <a:p>
              <a:pPr eaLnBrk="1" hangingPunct="1">
                <a:lnSpc>
                  <a:spcPct val="50000"/>
                </a:lnSpc>
                <a:spcBef>
                  <a:spcPct val="0"/>
                </a:spcBef>
                <a:spcAft>
                  <a:spcPts val="1400"/>
                </a:spcAft>
                <a:tabLst>
                  <a:tab pos="1620838" algn="l"/>
                </a:tabLst>
              </a:pPr>
              <a:r>
                <a:rPr lang="nl-NL" sz="2000">
                  <a:solidFill>
                    <a:srgbClr val="000000"/>
                  </a:solidFill>
                  <a:latin typeface="Arial" charset="0"/>
                </a:rPr>
                <a:t>			  commercialisation</a:t>
              </a:r>
            </a:p>
            <a:p>
              <a:pPr eaLnBrk="1" hangingPunct="1">
                <a:lnSpc>
                  <a:spcPct val="50000"/>
                </a:lnSpc>
                <a:spcBef>
                  <a:spcPct val="0"/>
                </a:spcBef>
                <a:spcAft>
                  <a:spcPts val="1400"/>
                </a:spcAft>
                <a:tabLst>
                  <a:tab pos="1620838" algn="l"/>
                </a:tabLst>
              </a:pPr>
              <a:r>
                <a:rPr lang="nl-NL" sz="2000">
                  <a:solidFill>
                    <a:srgbClr val="000000"/>
                  </a:solidFill>
                  <a:latin typeface="Arial" charset="0"/>
                </a:rPr>
                <a:t>			  = no patent claims</a:t>
              </a:r>
            </a:p>
            <a:p>
              <a:pPr eaLnBrk="1" hangingPunct="1">
                <a:lnSpc>
                  <a:spcPct val="50000"/>
                </a:lnSpc>
                <a:spcBef>
                  <a:spcPct val="0"/>
                </a:spcBef>
                <a:spcAft>
                  <a:spcPts val="1400"/>
                </a:spcAft>
                <a:tabLst>
                  <a:tab pos="1620838" algn="l"/>
                </a:tabLst>
              </a:pPr>
              <a:r>
                <a:rPr lang="nl-NL" sz="2000">
                  <a:solidFill>
                    <a:srgbClr val="000000"/>
                  </a:solidFill>
                  <a:latin typeface="Arial" charset="0"/>
                </a:rPr>
                <a:t>			  on varieties plant</a:t>
              </a:r>
            </a:p>
          </p:txBody>
        </p:sp>
        <p:sp>
          <p:nvSpPr>
            <p:cNvPr id="117766" name="Line 6"/>
            <p:cNvSpPr>
              <a:spLocks noChangeShapeType="1"/>
            </p:cNvSpPr>
            <p:nvPr/>
          </p:nvSpPr>
          <p:spPr bwMode="auto">
            <a:xfrm>
              <a:off x="158" y="1298"/>
              <a:ext cx="5261" cy="0"/>
            </a:xfrm>
            <a:prstGeom prst="line">
              <a:avLst/>
            </a:prstGeom>
            <a:noFill/>
            <a:ln w="19050">
              <a:solidFill>
                <a:schemeClr val="bg2"/>
              </a:solidFill>
              <a:round/>
              <a:headEnd/>
              <a:tailEnd/>
            </a:ln>
            <a:effectLst/>
          </p:spPr>
          <p:txBody>
            <a:bodyPr lIns="0" tIns="0" rIns="0" bIns="0"/>
            <a:lstStyle/>
            <a:p>
              <a:endParaRPr lang="en-US"/>
            </a:p>
          </p:txBody>
        </p:sp>
        <p:sp>
          <p:nvSpPr>
            <p:cNvPr id="117767" name="Line 7"/>
            <p:cNvSpPr>
              <a:spLocks noChangeShapeType="1"/>
            </p:cNvSpPr>
            <p:nvPr/>
          </p:nvSpPr>
          <p:spPr bwMode="auto">
            <a:xfrm>
              <a:off x="1292" y="1752"/>
              <a:ext cx="317" cy="0"/>
            </a:xfrm>
            <a:prstGeom prst="line">
              <a:avLst/>
            </a:prstGeom>
            <a:noFill/>
            <a:ln w="76200">
              <a:solidFill>
                <a:schemeClr val="bg2"/>
              </a:solidFill>
              <a:round/>
              <a:headEnd/>
              <a:tailEnd type="triangle" w="med" len="med"/>
            </a:ln>
            <a:effectLst/>
          </p:spPr>
          <p:txBody>
            <a:bodyPr lIns="0" tIns="0" rIns="0" bIns="0"/>
            <a:lstStyle/>
            <a:p>
              <a:endParaRPr lang="en-US"/>
            </a:p>
          </p:txBody>
        </p:sp>
        <p:sp>
          <p:nvSpPr>
            <p:cNvPr id="117768" name="Line 8"/>
            <p:cNvSpPr>
              <a:spLocks noChangeShapeType="1"/>
            </p:cNvSpPr>
            <p:nvPr/>
          </p:nvSpPr>
          <p:spPr bwMode="auto">
            <a:xfrm>
              <a:off x="3741" y="1752"/>
              <a:ext cx="317" cy="0"/>
            </a:xfrm>
            <a:prstGeom prst="line">
              <a:avLst/>
            </a:prstGeom>
            <a:noFill/>
            <a:ln w="76200">
              <a:solidFill>
                <a:schemeClr val="bg2"/>
              </a:solidFill>
              <a:round/>
              <a:headEnd/>
              <a:tailEnd type="triangle" w="med" len="med"/>
            </a:ln>
            <a:effectLst/>
          </p:spPr>
          <p:txBody>
            <a:bodyPr lIns="0" tIns="0" rIns="0" bIns="0"/>
            <a:lstStyle/>
            <a:p>
              <a:endParaRPr lang="en-US"/>
            </a:p>
          </p:txBody>
        </p:sp>
        <p:sp>
          <p:nvSpPr>
            <p:cNvPr id="117769" name="Line 11"/>
            <p:cNvSpPr>
              <a:spLocks noChangeShapeType="1"/>
            </p:cNvSpPr>
            <p:nvPr/>
          </p:nvSpPr>
          <p:spPr bwMode="auto">
            <a:xfrm>
              <a:off x="1292" y="2976"/>
              <a:ext cx="317" cy="0"/>
            </a:xfrm>
            <a:prstGeom prst="line">
              <a:avLst/>
            </a:prstGeom>
            <a:noFill/>
            <a:ln w="76200">
              <a:solidFill>
                <a:schemeClr val="bg2"/>
              </a:solidFill>
              <a:round/>
              <a:headEnd/>
              <a:tailEnd type="triangle" w="med" len="med"/>
            </a:ln>
            <a:effectLst/>
          </p:spPr>
          <p:txBody>
            <a:bodyPr lIns="0" tIns="0" rIns="0" bIns="0"/>
            <a:lstStyle/>
            <a:p>
              <a:endParaRPr lang="en-US"/>
            </a:p>
          </p:txBody>
        </p:sp>
        <p:sp>
          <p:nvSpPr>
            <p:cNvPr id="117770" name="Line 12"/>
            <p:cNvSpPr>
              <a:spLocks noChangeShapeType="1"/>
            </p:cNvSpPr>
            <p:nvPr/>
          </p:nvSpPr>
          <p:spPr bwMode="auto">
            <a:xfrm>
              <a:off x="3741" y="2976"/>
              <a:ext cx="317" cy="0"/>
            </a:xfrm>
            <a:prstGeom prst="line">
              <a:avLst/>
            </a:prstGeom>
            <a:noFill/>
            <a:ln w="76200">
              <a:solidFill>
                <a:schemeClr val="bg2"/>
              </a:solidFill>
              <a:round/>
              <a:headEnd/>
              <a:tailEnd type="triangle" w="med" len="med"/>
            </a:ln>
            <a:effectLst/>
          </p:spPr>
          <p:txBody>
            <a:bodyPr lIns="0" tIns="0" rIns="0" bIns="0"/>
            <a:lstStyle/>
            <a:p>
              <a:endParaRPr lang="en-US"/>
            </a:p>
          </p:txBody>
        </p:sp>
      </p:grpSp>
      <p:sp>
        <p:nvSpPr>
          <p:cNvPr id="117764" name="Text Box 15"/>
          <p:cNvSpPr txBox="1">
            <a:spLocks noChangeArrowheads="1"/>
          </p:cNvSpPr>
          <p:nvPr/>
        </p:nvSpPr>
        <p:spPr bwMode="auto">
          <a:xfrm>
            <a:off x="107950" y="6524625"/>
            <a:ext cx="4824413" cy="214313"/>
          </a:xfrm>
          <a:prstGeom prst="rect">
            <a:avLst/>
          </a:prstGeom>
          <a:noFill/>
          <a:ln w="9525">
            <a:noFill/>
            <a:miter lim="800000"/>
            <a:headEnd/>
            <a:tailEnd/>
          </a:ln>
          <a:effectLst/>
        </p:spPr>
        <p:txBody>
          <a:bodyPr>
            <a:spAutoFit/>
          </a:bodyPr>
          <a:lstStyle/>
          <a:p>
            <a:pPr>
              <a:spcBef>
                <a:spcPct val="0"/>
              </a:spcBef>
            </a:pPr>
            <a:r>
              <a:rPr lang="nl-NL" sz="800">
                <a:solidFill>
                  <a:srgbClr val="000000"/>
                </a:solidFill>
                <a:latin typeface="Arial" charset="0"/>
              </a:rPr>
              <a:t>J.J.M. Lambalk | BeNeLux SHS / Venlo / 26052011 </a:t>
            </a:r>
          </a:p>
        </p:txBody>
      </p:sp>
    </p:spTree>
  </p:cSld>
  <p:clrMapOvr>
    <a:masterClrMapping/>
  </p:clrMapOvr>
  <p:transition>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4"/>
          <p:cNvSpPr txBox="1">
            <a:spLocks noChangeArrowheads="1"/>
          </p:cNvSpPr>
          <p:nvPr/>
        </p:nvSpPr>
        <p:spPr bwMode="auto">
          <a:xfrm>
            <a:off x="107950" y="6524625"/>
            <a:ext cx="4824413" cy="214313"/>
          </a:xfrm>
          <a:prstGeom prst="rect">
            <a:avLst/>
          </a:prstGeom>
          <a:noFill/>
          <a:ln w="9525">
            <a:noFill/>
            <a:miter lim="800000"/>
            <a:headEnd/>
            <a:tailEnd/>
          </a:ln>
          <a:effectLst/>
        </p:spPr>
        <p:txBody>
          <a:bodyPr>
            <a:spAutoFit/>
          </a:bodyPr>
          <a:lstStyle/>
          <a:p>
            <a:pPr>
              <a:spcBef>
                <a:spcPct val="0"/>
              </a:spcBef>
            </a:pPr>
            <a:r>
              <a:rPr lang="nl-NL" sz="800">
                <a:solidFill>
                  <a:srgbClr val="000000"/>
                </a:solidFill>
                <a:latin typeface="Arial" charset="0"/>
              </a:rPr>
              <a:t>J.J.M. Lambalk | BeNeLux SHS / Venlo / 26052011 </a:t>
            </a:r>
          </a:p>
        </p:txBody>
      </p:sp>
      <p:sp>
        <p:nvSpPr>
          <p:cNvPr id="118787" name="Text Box 5"/>
          <p:cNvSpPr txBox="1">
            <a:spLocks noChangeArrowheads="1"/>
          </p:cNvSpPr>
          <p:nvPr/>
        </p:nvSpPr>
        <p:spPr bwMode="auto">
          <a:xfrm>
            <a:off x="642938" y="2152650"/>
            <a:ext cx="7961312" cy="1817688"/>
          </a:xfrm>
          <a:prstGeom prst="rect">
            <a:avLst/>
          </a:prstGeom>
          <a:noFill/>
          <a:ln w="9525" algn="ctr">
            <a:noFill/>
            <a:miter lim="800000"/>
            <a:headEnd/>
            <a:tailEnd/>
          </a:ln>
          <a:effectLst/>
        </p:spPr>
        <p:txBody>
          <a:bodyPr lIns="0" tIns="0" rIns="0" bIns="0">
            <a:spAutoFit/>
          </a:bodyPr>
          <a:lstStyle/>
          <a:p>
            <a:pPr eaLnBrk="1" hangingPunct="1">
              <a:spcBef>
                <a:spcPct val="0"/>
              </a:spcBef>
              <a:spcAft>
                <a:spcPts val="1400"/>
              </a:spcAft>
              <a:tabLst>
                <a:tab pos="1620838" algn="l"/>
              </a:tabLst>
            </a:pPr>
            <a:r>
              <a:rPr lang="nl-NL" sz="3200">
                <a:solidFill>
                  <a:srgbClr val="000000"/>
                </a:solidFill>
                <a:latin typeface="Arial" charset="0"/>
              </a:rPr>
              <a:t>Clear agreements on access to IP based </a:t>
            </a:r>
          </a:p>
          <a:p>
            <a:pPr eaLnBrk="1" hangingPunct="1">
              <a:spcBef>
                <a:spcPct val="0"/>
              </a:spcBef>
              <a:spcAft>
                <a:spcPts val="1400"/>
              </a:spcAft>
              <a:tabLst>
                <a:tab pos="1620838" algn="l"/>
              </a:tabLst>
            </a:pPr>
            <a:r>
              <a:rPr lang="nl-NL" sz="3200">
                <a:solidFill>
                  <a:srgbClr val="000000"/>
                </a:solidFill>
                <a:latin typeface="Arial" charset="0"/>
              </a:rPr>
              <a:t>upon FRAND Principle (Fair, Reasonable </a:t>
            </a:r>
          </a:p>
          <a:p>
            <a:pPr eaLnBrk="1" hangingPunct="1">
              <a:spcBef>
                <a:spcPct val="0"/>
              </a:spcBef>
              <a:spcAft>
                <a:spcPts val="1400"/>
              </a:spcAft>
              <a:tabLst>
                <a:tab pos="1620838" algn="l"/>
              </a:tabLst>
            </a:pPr>
            <a:r>
              <a:rPr lang="nl-NL" sz="3200">
                <a:solidFill>
                  <a:srgbClr val="000000"/>
                </a:solidFill>
                <a:latin typeface="Arial" charset="0"/>
              </a:rPr>
              <a:t>And Non-Discriminatory)</a:t>
            </a:r>
            <a:endParaRPr lang="nl-NL" sz="3200" b="1">
              <a:solidFill>
                <a:srgbClr val="000000"/>
              </a:solidFill>
              <a:latin typeface="Arial" charset="0"/>
            </a:endParaRPr>
          </a:p>
        </p:txBody>
      </p:sp>
      <p:sp>
        <p:nvSpPr>
          <p:cNvPr id="118788" name="Text Box 7"/>
          <p:cNvSpPr txBox="1">
            <a:spLocks noChangeArrowheads="1"/>
          </p:cNvSpPr>
          <p:nvPr/>
        </p:nvSpPr>
        <p:spPr bwMode="auto">
          <a:xfrm>
            <a:off x="684213" y="369888"/>
            <a:ext cx="2930525" cy="487362"/>
          </a:xfrm>
          <a:prstGeom prst="rect">
            <a:avLst/>
          </a:prstGeom>
          <a:noFill/>
          <a:ln w="9525" algn="ctr">
            <a:noFill/>
            <a:miter lim="800000"/>
            <a:headEnd/>
            <a:tailEnd/>
          </a:ln>
          <a:effectLst/>
        </p:spPr>
        <p:txBody>
          <a:bodyPr wrap="none" lIns="0" tIns="0" rIns="0" bIns="0">
            <a:spAutoFit/>
          </a:bodyPr>
          <a:lstStyle/>
          <a:p>
            <a:pPr eaLnBrk="1" hangingPunct="1">
              <a:spcBef>
                <a:spcPct val="0"/>
              </a:spcBef>
              <a:spcAft>
                <a:spcPts val="1400"/>
              </a:spcAft>
              <a:tabLst>
                <a:tab pos="1620838" algn="l"/>
              </a:tabLst>
            </a:pPr>
            <a:r>
              <a:rPr lang="nl-NL" sz="3200" b="1">
                <a:solidFill>
                  <a:srgbClr val="000000"/>
                </a:solidFill>
                <a:latin typeface="Arial" charset="0"/>
              </a:rPr>
              <a:t>Most important</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mtClean="0"/>
              <a:t>Concentration in the seed sector</a:t>
            </a:r>
          </a:p>
        </p:txBody>
      </p:sp>
      <p:sp>
        <p:nvSpPr>
          <p:cNvPr id="46083" name="Rectangle 3"/>
          <p:cNvSpPr>
            <a:spLocks noGrp="1" noChangeArrowheads="1"/>
          </p:cNvSpPr>
          <p:nvPr>
            <p:ph type="body" idx="1"/>
          </p:nvPr>
        </p:nvSpPr>
        <p:spPr/>
        <p:txBody>
          <a:bodyPr/>
          <a:lstStyle/>
          <a:p>
            <a:pPr>
              <a:lnSpc>
                <a:spcPct val="90000"/>
              </a:lnSpc>
              <a:buFont typeface="Wingdings" pitchFamily="2" charset="2"/>
              <a:buNone/>
            </a:pPr>
            <a:r>
              <a:rPr lang="nl-NL" sz="2000" b="1" smtClean="0"/>
              <a:t>		1985			1996			2006</a:t>
            </a:r>
          </a:p>
          <a:p>
            <a:pPr>
              <a:lnSpc>
                <a:spcPct val="90000"/>
              </a:lnSpc>
              <a:buFont typeface="Wingdings" pitchFamily="2" charset="2"/>
              <a:buNone/>
            </a:pPr>
            <a:r>
              <a:rPr lang="nl-NL" sz="2000" b="1" smtClean="0"/>
              <a:t>Company	mUS$	Company	mUS$	Company 	mUS$</a:t>
            </a:r>
          </a:p>
          <a:p>
            <a:pPr>
              <a:lnSpc>
                <a:spcPct val="90000"/>
              </a:lnSpc>
              <a:buFont typeface="Wingdings" pitchFamily="2" charset="2"/>
              <a:buNone/>
            </a:pPr>
            <a:endParaRPr lang="nl-NL" sz="2000" b="1" smtClean="0"/>
          </a:p>
          <a:p>
            <a:pPr>
              <a:lnSpc>
                <a:spcPct val="90000"/>
              </a:lnSpc>
              <a:buFont typeface="Wingdings" pitchFamily="2" charset="2"/>
              <a:buNone/>
            </a:pPr>
            <a:r>
              <a:rPr lang="nl-NL" sz="2000" smtClean="0"/>
              <a:t>Pioneer		735	Pioneer		1500	Monsanto	4028</a:t>
            </a:r>
          </a:p>
          <a:p>
            <a:pPr>
              <a:lnSpc>
                <a:spcPct val="90000"/>
              </a:lnSpc>
              <a:buFont typeface="Wingdings" pitchFamily="2" charset="2"/>
              <a:buNone/>
            </a:pPr>
            <a:r>
              <a:rPr lang="nl-NL" sz="2000" smtClean="0"/>
              <a:t>Sandoz		290	Novartis		900	DuPont-Pioneer	2781</a:t>
            </a:r>
          </a:p>
          <a:p>
            <a:pPr>
              <a:lnSpc>
                <a:spcPct val="90000"/>
              </a:lnSpc>
              <a:buFont typeface="Wingdings" pitchFamily="2" charset="2"/>
              <a:buNone/>
            </a:pPr>
            <a:r>
              <a:rPr lang="nl-NL" sz="2000" smtClean="0"/>
              <a:t>Dekalb		201	Limagrain	650	Syngenta	1743</a:t>
            </a:r>
          </a:p>
          <a:p>
            <a:pPr>
              <a:lnSpc>
                <a:spcPct val="90000"/>
              </a:lnSpc>
              <a:buFont typeface="Wingdings" pitchFamily="2" charset="2"/>
              <a:buNone/>
            </a:pPr>
            <a:r>
              <a:rPr lang="nl-NL" sz="2000" smtClean="0"/>
              <a:t>UpjohnAsgrow	200	Advanta		460	Limagrain	1475</a:t>
            </a:r>
          </a:p>
          <a:p>
            <a:pPr>
              <a:lnSpc>
                <a:spcPct val="90000"/>
              </a:lnSpc>
              <a:buFont typeface="Wingdings" pitchFamily="2" charset="2"/>
              <a:buNone/>
            </a:pPr>
            <a:r>
              <a:rPr lang="nl-NL" sz="2000" smtClean="0"/>
              <a:t>Limagrain	180	Seminis		375	KWS Saat	615</a:t>
            </a:r>
          </a:p>
          <a:p>
            <a:pPr>
              <a:lnSpc>
                <a:spcPct val="90000"/>
              </a:lnSpc>
              <a:buFont typeface="Wingdings" pitchFamily="2" charset="2"/>
              <a:buNone/>
            </a:pPr>
            <a:r>
              <a:rPr lang="nl-NL" sz="2000" b="1" smtClean="0"/>
              <a:t>Global market  18,000</a:t>
            </a:r>
            <a:r>
              <a:rPr lang="en-US" sz="2000" smtClean="0"/>
              <a:t> 		</a:t>
            </a:r>
            <a:r>
              <a:rPr lang="nl-NL" sz="2000" b="1" smtClean="0"/>
              <a:t>30,000</a:t>
            </a:r>
            <a:r>
              <a:rPr lang="en-US" sz="2000" smtClean="0"/>
              <a:t> 	           </a:t>
            </a:r>
            <a:r>
              <a:rPr lang="nl-NL" sz="2000" b="1" smtClean="0"/>
              <a:t>34,000</a:t>
            </a:r>
          </a:p>
          <a:p>
            <a:pPr>
              <a:lnSpc>
                <a:spcPct val="90000"/>
              </a:lnSpc>
              <a:buFont typeface="Wingdings" pitchFamily="2" charset="2"/>
              <a:buNone/>
            </a:pPr>
            <a:r>
              <a:rPr lang="nl-NL" sz="2000" b="1" smtClean="0"/>
              <a:t>Top 4 (%)	8</a:t>
            </a:r>
            <a:r>
              <a:rPr lang="en-US" sz="2000" smtClean="0"/>
              <a:t> 			</a:t>
            </a:r>
            <a:r>
              <a:rPr lang="nl-NL" sz="2000" b="1" smtClean="0"/>
              <a:t>12</a:t>
            </a:r>
            <a:r>
              <a:rPr lang="en-US" sz="2000" smtClean="0"/>
              <a:t> 			</a:t>
            </a:r>
            <a:r>
              <a:rPr lang="nl-NL" sz="2000" b="1" smtClean="0"/>
              <a:t>30</a:t>
            </a:r>
          </a:p>
          <a:p>
            <a:pPr>
              <a:lnSpc>
                <a:spcPct val="90000"/>
              </a:lnSpc>
              <a:buFont typeface="Wingdings" pitchFamily="2" charset="2"/>
              <a:buNone/>
            </a:pPr>
            <a:endParaRPr lang="en-US" sz="2000" b="1" smtClean="0"/>
          </a:p>
          <a:p>
            <a:pPr>
              <a:lnSpc>
                <a:spcPct val="90000"/>
              </a:lnSpc>
              <a:buFont typeface="Wingdings" pitchFamily="2" charset="2"/>
              <a:buNone/>
            </a:pPr>
            <a:endParaRPr lang="en-US" sz="2000" b="1" smtClean="0"/>
          </a:p>
          <a:p>
            <a:pPr>
              <a:lnSpc>
                <a:spcPct val="90000"/>
              </a:lnSpc>
              <a:buFont typeface="Wingdings" pitchFamily="2" charset="2"/>
              <a:buNone/>
            </a:pPr>
            <a:r>
              <a:rPr lang="en-US" sz="2000" smtClean="0"/>
              <a:t>Top 2 have over 50% of GM-patent applications in the USA</a:t>
            </a:r>
          </a:p>
        </p:txBody>
      </p:sp>
    </p:spTree>
  </p:cSld>
  <p:clrMapOvr>
    <a:masterClrMapping/>
  </p:clrMapOvr>
  <p:transition>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r>
              <a:rPr lang="nl-NL" smtClean="0"/>
              <a:t>Conclusion</a:t>
            </a:r>
          </a:p>
        </p:txBody>
      </p:sp>
      <p:sp>
        <p:nvSpPr>
          <p:cNvPr id="119811" name="Rectangle 3"/>
          <p:cNvSpPr>
            <a:spLocks noGrp="1" noChangeArrowheads="1"/>
          </p:cNvSpPr>
          <p:nvPr>
            <p:ph type="body" idx="1"/>
          </p:nvPr>
        </p:nvSpPr>
        <p:spPr/>
        <p:txBody>
          <a:bodyPr/>
          <a:lstStyle/>
          <a:p>
            <a:pPr marL="0" indent="0" eaLnBrk="1" hangingPunct="1"/>
            <a:r>
              <a:rPr lang="nl-NL" smtClean="0">
                <a:solidFill>
                  <a:schemeClr val="bg2"/>
                </a:solidFill>
              </a:rPr>
              <a:t>‘</a:t>
            </a:r>
            <a:r>
              <a:rPr lang="nl-NL" b="1" smtClean="0">
                <a:solidFill>
                  <a:schemeClr val="bg2"/>
                </a:solidFill>
              </a:rPr>
              <a:t>Broad breeders exemption’ may be good for:</a:t>
            </a:r>
          </a:p>
          <a:p>
            <a:pPr marL="0" indent="0" eaLnBrk="1" hangingPunct="1"/>
            <a:r>
              <a:rPr lang="nl-NL" smtClean="0">
                <a:solidFill>
                  <a:schemeClr val="bg2"/>
                </a:solidFill>
              </a:rPr>
              <a:t>• Low-tech breeding companies</a:t>
            </a:r>
          </a:p>
          <a:p>
            <a:pPr marL="0" indent="0" eaLnBrk="1" hangingPunct="1"/>
            <a:endParaRPr lang="nl-NL" smtClean="0">
              <a:solidFill>
                <a:schemeClr val="bg2"/>
              </a:solidFill>
            </a:endParaRPr>
          </a:p>
          <a:p>
            <a:pPr marL="0" indent="0" eaLnBrk="1" hangingPunct="1"/>
            <a:r>
              <a:rPr lang="nl-NL" b="1" smtClean="0">
                <a:solidFill>
                  <a:schemeClr val="bg2"/>
                </a:solidFill>
              </a:rPr>
              <a:t>Far from good for:</a:t>
            </a:r>
          </a:p>
          <a:p>
            <a:pPr marL="0" indent="0" eaLnBrk="1" hangingPunct="1"/>
            <a:r>
              <a:rPr lang="nl-NL" smtClean="0">
                <a:solidFill>
                  <a:schemeClr val="bg2"/>
                </a:solidFill>
              </a:rPr>
              <a:t>• Innovative breeding companies investing a lot of</a:t>
            </a:r>
          </a:p>
          <a:p>
            <a:pPr marL="0" indent="0" eaLnBrk="1" hangingPunct="1"/>
            <a:r>
              <a:rPr lang="nl-NL" smtClean="0">
                <a:solidFill>
                  <a:schemeClr val="bg2"/>
                </a:solidFill>
              </a:rPr>
              <a:t>  money in </a:t>
            </a:r>
            <a:r>
              <a:rPr lang="nl-NL" u="sng" smtClean="0">
                <a:solidFill>
                  <a:schemeClr val="bg2"/>
                </a:solidFill>
              </a:rPr>
              <a:t>new</a:t>
            </a:r>
            <a:r>
              <a:rPr lang="nl-NL" smtClean="0">
                <a:solidFill>
                  <a:schemeClr val="bg2"/>
                </a:solidFill>
              </a:rPr>
              <a:t> technology development</a:t>
            </a:r>
          </a:p>
          <a:p>
            <a:pPr marL="0" indent="0" eaLnBrk="1" hangingPunct="1"/>
            <a:r>
              <a:rPr lang="nl-NL" smtClean="0">
                <a:solidFill>
                  <a:schemeClr val="bg2"/>
                </a:solidFill>
              </a:rPr>
              <a:t>• National- and international scientific community</a:t>
            </a:r>
          </a:p>
          <a:p>
            <a:pPr marL="0" indent="0" eaLnBrk="1" hangingPunct="1"/>
            <a:r>
              <a:rPr lang="nl-NL" smtClean="0">
                <a:solidFill>
                  <a:schemeClr val="bg2"/>
                </a:solidFill>
              </a:rPr>
              <a:t>  working on (basic) plant research</a:t>
            </a:r>
          </a:p>
        </p:txBody>
      </p:sp>
    </p:spTree>
  </p:cSld>
  <p:clrMapOvr>
    <a:masterClrMapping/>
  </p:clrMapOvr>
  <p:transition>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2" name="Picture 8" descr="windmolens 1850"/>
          <p:cNvPicPr>
            <a:picLocks noChangeAspect="1" noChangeArrowheads="1"/>
          </p:cNvPicPr>
          <p:nvPr/>
        </p:nvPicPr>
        <p:blipFill>
          <a:blip r:embed="rId2"/>
          <a:srcRect/>
          <a:stretch>
            <a:fillRect/>
          </a:stretch>
        </p:blipFill>
        <p:spPr bwMode="auto">
          <a:xfrm>
            <a:off x="684213" y="1693863"/>
            <a:ext cx="7488237" cy="3378200"/>
          </a:xfrm>
          <a:prstGeom prst="rect">
            <a:avLst/>
          </a:prstGeom>
          <a:noFill/>
          <a:ln w="9525">
            <a:noFill/>
            <a:miter lim="800000"/>
            <a:headEnd/>
            <a:tailEnd/>
          </a:ln>
        </p:spPr>
      </p:pic>
      <p:sp>
        <p:nvSpPr>
          <p:cNvPr id="120835" name="Text Box 5"/>
          <p:cNvSpPr txBox="1">
            <a:spLocks noChangeArrowheads="1"/>
          </p:cNvSpPr>
          <p:nvPr/>
        </p:nvSpPr>
        <p:spPr bwMode="auto">
          <a:xfrm>
            <a:off x="727075" y="403225"/>
            <a:ext cx="4237038" cy="355600"/>
          </a:xfrm>
          <a:prstGeom prst="rect">
            <a:avLst/>
          </a:prstGeom>
          <a:noFill/>
          <a:ln w="9525" algn="ctr">
            <a:noFill/>
            <a:miter lim="800000"/>
            <a:headEnd/>
            <a:tailEnd/>
          </a:ln>
          <a:effectLst/>
        </p:spPr>
        <p:txBody>
          <a:bodyPr wrap="none" lIns="0" tIns="0" rIns="0" bIns="0">
            <a:spAutoFit/>
          </a:bodyPr>
          <a:lstStyle/>
          <a:p>
            <a:pPr eaLnBrk="1" hangingPunct="1">
              <a:lnSpc>
                <a:spcPts val="2800"/>
              </a:lnSpc>
              <a:spcBef>
                <a:spcPct val="0"/>
              </a:spcBef>
              <a:spcAft>
                <a:spcPts val="1400"/>
              </a:spcAft>
              <a:tabLst>
                <a:tab pos="1620838" algn="l"/>
              </a:tabLst>
            </a:pPr>
            <a:r>
              <a:rPr lang="nl-NL" sz="3200" b="1">
                <a:solidFill>
                  <a:srgbClr val="000000"/>
                </a:solidFill>
                <a:latin typeface="Arial" charset="0"/>
              </a:rPr>
              <a:t>Going back in time ??</a:t>
            </a:r>
          </a:p>
        </p:txBody>
      </p:sp>
      <p:sp>
        <p:nvSpPr>
          <p:cNvPr id="120836" name="Text Box 6"/>
          <p:cNvSpPr txBox="1">
            <a:spLocks noChangeArrowheads="1"/>
          </p:cNvSpPr>
          <p:nvPr/>
        </p:nvSpPr>
        <p:spPr bwMode="auto">
          <a:xfrm>
            <a:off x="1042988" y="5157788"/>
            <a:ext cx="6743700" cy="355600"/>
          </a:xfrm>
          <a:prstGeom prst="rect">
            <a:avLst/>
          </a:prstGeom>
          <a:noFill/>
          <a:ln w="9525" algn="ctr">
            <a:noFill/>
            <a:miter lim="800000"/>
            <a:headEnd/>
            <a:tailEnd/>
          </a:ln>
          <a:effectLst/>
        </p:spPr>
        <p:txBody>
          <a:bodyPr wrap="none" lIns="0" tIns="0" rIns="0" bIns="0">
            <a:spAutoFit/>
          </a:bodyPr>
          <a:lstStyle/>
          <a:p>
            <a:pPr eaLnBrk="1" hangingPunct="1">
              <a:lnSpc>
                <a:spcPts val="2800"/>
              </a:lnSpc>
              <a:spcBef>
                <a:spcPct val="0"/>
              </a:spcBef>
              <a:spcAft>
                <a:spcPts val="1400"/>
              </a:spcAft>
              <a:tabLst>
                <a:tab pos="1620838" algn="l"/>
              </a:tabLst>
            </a:pPr>
            <a:r>
              <a:rPr lang="nl-NL" sz="2000" b="1" i="1">
                <a:solidFill>
                  <a:srgbClr val="000000"/>
                </a:solidFill>
                <a:latin typeface="Arial" charset="0"/>
              </a:rPr>
              <a:t>Dutch industry mid 19th century | Zaanse Schans - 1850</a:t>
            </a:r>
          </a:p>
        </p:txBody>
      </p:sp>
      <p:sp>
        <p:nvSpPr>
          <p:cNvPr id="120837" name="Text Box 7"/>
          <p:cNvSpPr txBox="1">
            <a:spLocks noChangeArrowheads="1"/>
          </p:cNvSpPr>
          <p:nvPr/>
        </p:nvSpPr>
        <p:spPr bwMode="auto">
          <a:xfrm>
            <a:off x="3276600" y="6053138"/>
            <a:ext cx="2530475" cy="355600"/>
          </a:xfrm>
          <a:prstGeom prst="rect">
            <a:avLst/>
          </a:prstGeom>
          <a:noFill/>
          <a:ln w="9525" algn="ctr">
            <a:noFill/>
            <a:miter lim="800000"/>
            <a:headEnd/>
            <a:tailEnd/>
          </a:ln>
          <a:effectLst/>
        </p:spPr>
        <p:txBody>
          <a:bodyPr wrap="none" lIns="0" tIns="0" rIns="0" bIns="0">
            <a:spAutoFit/>
          </a:bodyPr>
          <a:lstStyle/>
          <a:p>
            <a:pPr eaLnBrk="1" hangingPunct="1">
              <a:lnSpc>
                <a:spcPts val="2800"/>
              </a:lnSpc>
              <a:spcBef>
                <a:spcPct val="0"/>
              </a:spcBef>
              <a:spcAft>
                <a:spcPts val="1400"/>
              </a:spcAft>
              <a:tabLst>
                <a:tab pos="1620838" algn="l"/>
              </a:tabLst>
            </a:pPr>
            <a:r>
              <a:rPr lang="nl-NL" sz="3200" b="1">
                <a:solidFill>
                  <a:srgbClr val="000000"/>
                </a:solidFill>
                <a:latin typeface="Arial" charset="0"/>
              </a:rPr>
              <a:t>DISCUSSION</a:t>
            </a:r>
          </a:p>
        </p:txBody>
      </p:sp>
      <p:sp>
        <p:nvSpPr>
          <p:cNvPr id="120838" name="Text Box 8"/>
          <p:cNvSpPr txBox="1">
            <a:spLocks noChangeArrowheads="1"/>
          </p:cNvSpPr>
          <p:nvPr/>
        </p:nvSpPr>
        <p:spPr bwMode="auto">
          <a:xfrm>
            <a:off x="107950" y="6524625"/>
            <a:ext cx="4824413" cy="214313"/>
          </a:xfrm>
          <a:prstGeom prst="rect">
            <a:avLst/>
          </a:prstGeom>
          <a:noFill/>
          <a:ln w="9525">
            <a:noFill/>
            <a:miter lim="800000"/>
            <a:headEnd/>
            <a:tailEnd/>
          </a:ln>
          <a:effectLst/>
        </p:spPr>
        <p:txBody>
          <a:bodyPr>
            <a:spAutoFit/>
          </a:bodyPr>
          <a:lstStyle/>
          <a:p>
            <a:pPr>
              <a:spcBef>
                <a:spcPct val="0"/>
              </a:spcBef>
            </a:pPr>
            <a:r>
              <a:rPr lang="nl-NL" sz="800">
                <a:solidFill>
                  <a:srgbClr val="000000"/>
                </a:solidFill>
                <a:latin typeface="Arial" charset="0"/>
              </a:rPr>
              <a:t>J.J.M. Lambalk | BeNeLux SHS / Venlo / 26052011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1992"/>
                                        </p:tgtEl>
                                        <p:attrNameLst>
                                          <p:attrName>style.visibility</p:attrName>
                                        </p:attrNameLst>
                                      </p:cBhvr>
                                      <p:to>
                                        <p:strVal val="visible"/>
                                      </p:to>
                                    </p:set>
                                    <p:animEffect transition="in" filter="fade">
                                      <p:cBhvr>
                                        <p:cTn id="7" dur="2000"/>
                                        <p:tgtEl>
                                          <p:spTgt spid="41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mtClean="0"/>
              <a:t>Patents play a role in this development</a:t>
            </a:r>
          </a:p>
        </p:txBody>
      </p:sp>
      <p:sp>
        <p:nvSpPr>
          <p:cNvPr id="47107" name="Rectangle 3"/>
          <p:cNvSpPr>
            <a:spLocks noGrp="1" noChangeArrowheads="1"/>
          </p:cNvSpPr>
          <p:nvPr>
            <p:ph type="body" idx="1"/>
          </p:nvPr>
        </p:nvSpPr>
        <p:spPr/>
        <p:txBody>
          <a:bodyPr/>
          <a:lstStyle/>
          <a:p>
            <a:pPr>
              <a:lnSpc>
                <a:spcPct val="80000"/>
              </a:lnSpc>
              <a:buFont typeface="Wingdings" pitchFamily="2" charset="2"/>
              <a:buNone/>
            </a:pPr>
            <a:r>
              <a:rPr lang="en-US" sz="2400" smtClean="0"/>
              <a:t> . . . . . next to globalisation and technological developments.</a:t>
            </a:r>
          </a:p>
          <a:p>
            <a:pPr>
              <a:lnSpc>
                <a:spcPct val="80000"/>
              </a:lnSpc>
            </a:pPr>
            <a:endParaRPr lang="en-US" sz="2400" smtClean="0"/>
          </a:p>
          <a:p>
            <a:pPr>
              <a:lnSpc>
                <a:spcPct val="80000"/>
              </a:lnSpc>
            </a:pPr>
            <a:r>
              <a:rPr lang="en-US" sz="2400" smtClean="0"/>
              <a:t>Patents</a:t>
            </a:r>
          </a:p>
          <a:p>
            <a:pPr lvl="1">
              <a:lnSpc>
                <a:spcPct val="80000"/>
              </a:lnSpc>
            </a:pPr>
            <a:r>
              <a:rPr lang="en-US" sz="2000" smtClean="0"/>
              <a:t>Multiple claims </a:t>
            </a:r>
          </a:p>
          <a:p>
            <a:pPr lvl="1">
              <a:lnSpc>
                <a:spcPct val="80000"/>
              </a:lnSpc>
            </a:pPr>
            <a:r>
              <a:rPr lang="en-US" sz="2000" smtClean="0"/>
              <a:t>Broad claims</a:t>
            </a:r>
          </a:p>
          <a:p>
            <a:pPr lvl="1">
              <a:lnSpc>
                <a:spcPct val="80000"/>
              </a:lnSpc>
            </a:pPr>
            <a:r>
              <a:rPr lang="en-US" sz="2000" smtClean="0"/>
              <a:t>Reach-through claims</a:t>
            </a:r>
          </a:p>
          <a:p>
            <a:pPr lvl="1">
              <a:lnSpc>
                <a:spcPct val="80000"/>
              </a:lnSpc>
            </a:pPr>
            <a:r>
              <a:rPr lang="en-US" sz="2000" smtClean="0"/>
              <a:t>Hardly any exemptions</a:t>
            </a:r>
          </a:p>
          <a:p>
            <a:pPr lvl="1">
              <a:lnSpc>
                <a:spcPct val="80000"/>
              </a:lnSpc>
            </a:pPr>
            <a:endParaRPr lang="en-US" sz="2000" smtClean="0"/>
          </a:p>
          <a:p>
            <a:pPr lvl="1">
              <a:lnSpc>
                <a:spcPct val="80000"/>
              </a:lnSpc>
            </a:pPr>
            <a:r>
              <a:rPr lang="en-US" sz="2000" smtClean="0"/>
              <a:t>Large interpretation space</a:t>
            </a:r>
          </a:p>
          <a:p>
            <a:pPr lvl="1">
              <a:lnSpc>
                <a:spcPct val="80000"/>
              </a:lnSpc>
            </a:pPr>
            <a:r>
              <a:rPr lang="en-US" sz="2000" smtClean="0"/>
              <a:t>Strategic uses leading to impenetrable patent landscapes</a:t>
            </a:r>
          </a:p>
          <a:p>
            <a:pPr lvl="1">
              <a:lnSpc>
                <a:spcPct val="80000"/>
              </a:lnSpc>
            </a:pPr>
            <a:endParaRPr lang="en-US" sz="2000" smtClean="0"/>
          </a:p>
          <a:p>
            <a:pPr>
              <a:lnSpc>
                <a:spcPct val="80000"/>
              </a:lnSpc>
            </a:pPr>
            <a:r>
              <a:rPr lang="en-US" sz="2400" smtClean="0"/>
              <a:t>Compared to that, Breeder’s Rights seem lousy (business-wise) . . . . </a:t>
            </a:r>
          </a:p>
          <a:p>
            <a:pPr>
              <a:lnSpc>
                <a:spcPct val="80000"/>
              </a:lnSpc>
            </a:pPr>
            <a:endParaRPr lang="en-US" sz="2400" smtClean="0"/>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CGN beamer">
  <a:themeElements>
    <a:clrScheme name="CGN beamer.pot 1">
      <a:dk1>
        <a:srgbClr val="808080"/>
      </a:dk1>
      <a:lt1>
        <a:srgbClr val="FFFFFF"/>
      </a:lt1>
      <a:dk2>
        <a:srgbClr val="004C78"/>
      </a:dk2>
      <a:lt2>
        <a:srgbClr val="FFFFFF"/>
      </a:lt2>
      <a:accent1>
        <a:srgbClr val="80BA64"/>
      </a:accent1>
      <a:accent2>
        <a:srgbClr val="E75200"/>
      </a:accent2>
      <a:accent3>
        <a:srgbClr val="AAB2BE"/>
      </a:accent3>
      <a:accent4>
        <a:srgbClr val="DADADA"/>
      </a:accent4>
      <a:accent5>
        <a:srgbClr val="C0D9B8"/>
      </a:accent5>
      <a:accent6>
        <a:srgbClr val="D14900"/>
      </a:accent6>
      <a:hlink>
        <a:srgbClr val="EAB200"/>
      </a:hlink>
      <a:folHlink>
        <a:srgbClr val="B2B2B2"/>
      </a:folHlink>
    </a:clrScheme>
    <a:fontScheme name="CGN beamer.pot">
      <a:majorFont>
        <a:latin typeface="News Gothic"/>
        <a:ea typeface=""/>
        <a:cs typeface=""/>
      </a:majorFont>
      <a:minorFont>
        <a:latin typeface="News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107763"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News Gothic"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107763"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News Gothic" pitchFamily="34" charset="0"/>
          </a:defRPr>
        </a:defPPr>
      </a:lstStyle>
    </a:lnDef>
  </a:objectDefaults>
  <a:extraClrSchemeLst>
    <a:extraClrScheme>
      <a:clrScheme name="CGN beamer.pot 1">
        <a:dk1>
          <a:srgbClr val="808080"/>
        </a:dk1>
        <a:lt1>
          <a:srgbClr val="FFFFFF"/>
        </a:lt1>
        <a:dk2>
          <a:srgbClr val="004C78"/>
        </a:dk2>
        <a:lt2>
          <a:srgbClr val="FFFFFF"/>
        </a:lt2>
        <a:accent1>
          <a:srgbClr val="80BA64"/>
        </a:accent1>
        <a:accent2>
          <a:srgbClr val="E75200"/>
        </a:accent2>
        <a:accent3>
          <a:srgbClr val="AAB2BE"/>
        </a:accent3>
        <a:accent4>
          <a:srgbClr val="DADADA"/>
        </a:accent4>
        <a:accent5>
          <a:srgbClr val="C0D9B8"/>
        </a:accent5>
        <a:accent6>
          <a:srgbClr val="D14900"/>
        </a:accent6>
        <a:hlink>
          <a:srgbClr val="EAB200"/>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jabloon Presentaties Plantum NL">
  <a:themeElements>
    <a:clrScheme name="Sjabloon Presentaties Plantum N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jabloon Presentaties Plantum NL">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jabloon Presentaties Plantum N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jabloon Presentaties Plantum N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jabloon Presentaties Plantum N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jabloon Presentaties Plantum N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jabloon Presentaties Plantum N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jabloon Presentaties Plantum N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jabloon Presentaties Plantum N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jabloon Presentaties Plantum N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jabloon Presentaties Plantum N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jabloon Presentaties Plantum N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jabloon Presentaties Plantum N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jabloon Presentaties Plantum N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Presentation">
  <a:themeElements>
    <a:clrScheme name="1_Blank Presentation 13">
      <a:dk1>
        <a:srgbClr val="000000"/>
      </a:dk1>
      <a:lt1>
        <a:srgbClr val="FFFFFF"/>
      </a:lt1>
      <a:dk2>
        <a:srgbClr val="B5BA05"/>
      </a:dk2>
      <a:lt2>
        <a:srgbClr val="000000"/>
      </a:lt2>
      <a:accent1>
        <a:srgbClr val="299926"/>
      </a:accent1>
      <a:accent2>
        <a:srgbClr val="F7E017"/>
      </a:accent2>
      <a:accent3>
        <a:srgbClr val="D7D9AA"/>
      </a:accent3>
      <a:accent4>
        <a:srgbClr val="DADADA"/>
      </a:accent4>
      <a:accent5>
        <a:srgbClr val="ACCAAC"/>
      </a:accent5>
      <a:accent6>
        <a:srgbClr val="E0CB14"/>
      </a:accent6>
      <a:hlink>
        <a:srgbClr val="000000"/>
      </a:hlink>
      <a:folHlink>
        <a:srgbClr val="FFFFFF"/>
      </a:folHlink>
    </a:clrScheme>
    <a:fontScheme name="1_Blank Presentatio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ts val="2800"/>
          </a:lnSpc>
          <a:spcBef>
            <a:spcPct val="0"/>
          </a:spcBef>
          <a:spcAft>
            <a:spcPts val="1400"/>
          </a:spcAft>
          <a:buClrTx/>
          <a:buSzTx/>
          <a:buFontTx/>
          <a:buNone/>
          <a:tabLst>
            <a:tab pos="1620838" algn="l"/>
          </a:tabLst>
          <a:defRPr kumimoji="0" lang="en-US" sz="8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ts val="2800"/>
          </a:lnSpc>
          <a:spcBef>
            <a:spcPct val="0"/>
          </a:spcBef>
          <a:spcAft>
            <a:spcPts val="1400"/>
          </a:spcAft>
          <a:buClrTx/>
          <a:buSzTx/>
          <a:buFontTx/>
          <a:buNone/>
          <a:tabLst>
            <a:tab pos="1620838" algn="l"/>
          </a:tabLst>
          <a:defRPr kumimoji="0" lang="en-US" sz="800" b="0" i="0" u="none" strike="noStrike" cap="none" normalizeH="0" baseline="0" smtClean="0">
            <a:ln>
              <a:noFill/>
            </a:ln>
            <a:solidFill>
              <a:schemeClr val="bg2"/>
            </a:solidFill>
            <a:effectLst/>
            <a:latin typeface="Arial" charset="0"/>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Blank Presentation 13">
        <a:dk1>
          <a:srgbClr val="000000"/>
        </a:dk1>
        <a:lt1>
          <a:srgbClr val="FFFFFF"/>
        </a:lt1>
        <a:dk2>
          <a:srgbClr val="B5BA05"/>
        </a:dk2>
        <a:lt2>
          <a:srgbClr val="000000"/>
        </a:lt2>
        <a:accent1>
          <a:srgbClr val="299926"/>
        </a:accent1>
        <a:accent2>
          <a:srgbClr val="F7E017"/>
        </a:accent2>
        <a:accent3>
          <a:srgbClr val="D7D9AA"/>
        </a:accent3>
        <a:accent4>
          <a:srgbClr val="DADADA"/>
        </a:accent4>
        <a:accent5>
          <a:srgbClr val="ACCAAC"/>
        </a:accent5>
        <a:accent6>
          <a:srgbClr val="E0CB14"/>
        </a:accent6>
        <a:hlink>
          <a:srgbClr val="000000"/>
        </a:hlink>
        <a:folHlink>
          <a:srgbClr val="FFFFF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3573</TotalTime>
  <Words>4034</Words>
  <Application>Microsoft Office PowerPoint</Application>
  <PresentationFormat>On-screen Show (4:3)</PresentationFormat>
  <Paragraphs>646</Paragraphs>
  <Slides>81</Slides>
  <Notes>11</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81</vt:i4>
      </vt:variant>
    </vt:vector>
  </HeadingPairs>
  <TitlesOfParts>
    <vt:vector size="92" baseType="lpstr">
      <vt:lpstr>News Gothic</vt:lpstr>
      <vt:lpstr>Arial</vt:lpstr>
      <vt:lpstr>Wingdings</vt:lpstr>
      <vt:lpstr>Agrofont</vt:lpstr>
      <vt:lpstr>Times New Roman</vt:lpstr>
      <vt:lpstr>Times</vt:lpstr>
      <vt:lpstr>ＭＳ Ｐゴシック</vt:lpstr>
      <vt:lpstr>CGN beamer</vt:lpstr>
      <vt:lpstr>Sjabloon Presentaties Plantum NL</vt:lpstr>
      <vt:lpstr>1_Blank Presentation</vt:lpstr>
      <vt:lpstr>Microsoft Office Excel-grafiek</vt:lpstr>
      <vt:lpstr>“Breeding Business”  A report on patents and plant breeder’s rights in the breeding industry </vt:lpstr>
      <vt:lpstr>Study for Ministers Verburg/vdHoeven</vt:lpstr>
      <vt:lpstr>Methodology</vt:lpstr>
      <vt:lpstr>Trends in Technology</vt:lpstr>
      <vt:lpstr>Trends in IP: swing of the pendulum</vt:lpstr>
      <vt:lpstr>Trends in the sector</vt:lpstr>
      <vt:lpstr>Slide 7</vt:lpstr>
      <vt:lpstr>Concentration in the seed sector</vt:lpstr>
      <vt:lpstr>Patents play a role in this development</vt:lpstr>
      <vt:lpstr>Slide 10</vt:lpstr>
      <vt:lpstr>Life science patents has put   breeding upside down</vt:lpstr>
      <vt:lpstr>IPRs as a tool to advance society</vt:lpstr>
      <vt:lpstr>Some have different perspectives of risk!!</vt:lpstr>
      <vt:lpstr>Suggestions by the team:</vt:lpstr>
      <vt:lpstr>Then . . . . </vt:lpstr>
      <vt:lpstr>In addition:</vt:lpstr>
      <vt:lpstr>Letter to Parliament (April 19, 2010) </vt:lpstr>
      <vt:lpstr>Follow-up</vt:lpstr>
      <vt:lpstr>Point of view is important to finding solutions to a problem!</vt:lpstr>
      <vt:lpstr>Vision on intellectual property protection in plant sciences by the plant breeding industry</vt:lpstr>
      <vt:lpstr>Need for solution to the Interface plant breeders’ rights and patents</vt:lpstr>
      <vt:lpstr>Plantum NL</vt:lpstr>
      <vt:lpstr>Plant breeding and need for IP</vt:lpstr>
      <vt:lpstr>Origin Plant Variety Protection</vt:lpstr>
      <vt:lpstr>Origin Plant Variety Protection</vt:lpstr>
      <vt:lpstr>Breeders’ exemption UPOV 1961</vt:lpstr>
      <vt:lpstr>Patent legislation in Europe</vt:lpstr>
      <vt:lpstr>Comparison patents and plant breeders’ rights</vt:lpstr>
      <vt:lpstr>Breeders’ exemption</vt:lpstr>
      <vt:lpstr>Research exemption</vt:lpstr>
      <vt:lpstr>Scope patent</vt:lpstr>
      <vt:lpstr>Patents in the breeding sector</vt:lpstr>
      <vt:lpstr>Position breeding industry so far</vt:lpstr>
      <vt:lpstr>Different opinions emerge</vt:lpstr>
      <vt:lpstr>Plantum NL position (May 2009) </vt:lpstr>
      <vt:lpstr>Discussing new positions</vt:lpstr>
      <vt:lpstr>Political developments</vt:lpstr>
      <vt:lpstr>Political developments</vt:lpstr>
      <vt:lpstr>Solution for the interface Plant Breeders’ Rights and patents</vt:lpstr>
      <vt:lpstr>Slide 40</vt:lpstr>
      <vt:lpstr>Slide 41</vt:lpstr>
      <vt:lpstr>Slide 42</vt:lpstr>
      <vt:lpstr>Slide 43</vt:lpstr>
      <vt:lpstr>Slide 44</vt:lpstr>
      <vt:lpstr>Slide 45</vt:lpstr>
      <vt:lpstr>Growth and development Enza Zaden</vt:lpstr>
      <vt:lpstr>Slide 47</vt:lpstr>
      <vt:lpstr>Growth and development Enza Zaden</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Conclusion</vt:lpstr>
      <vt:lpstr>Slide 81</vt:lpstr>
    </vt:vector>
  </TitlesOfParts>
  <Company>Kenniseenheid Plant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subject>Huisstijl beamerpresentatie CGN m.i.v. 1 juni 2003</dc:subject>
  <dc:creator>Ruud Verkerke</dc:creator>
  <cp:lastModifiedBy>ISHS</cp:lastModifiedBy>
  <cp:revision>148</cp:revision>
  <cp:lastPrinted>2003-12-10T12:50:37Z</cp:lastPrinted>
  <dcterms:created xsi:type="dcterms:W3CDTF">2003-05-01T09:19:47Z</dcterms:created>
  <dcterms:modified xsi:type="dcterms:W3CDTF">2011-06-09T09:12:39Z</dcterms:modified>
</cp:coreProperties>
</file>